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6"/>
  </p:notesMasterIdLst>
  <p:sldIdLst>
    <p:sldId id="422" r:id="rId2"/>
    <p:sldId id="423" r:id="rId3"/>
    <p:sldId id="424" r:id="rId4"/>
    <p:sldId id="410" r:id="rId5"/>
    <p:sldId id="375" r:id="rId6"/>
    <p:sldId id="359" r:id="rId7"/>
    <p:sldId id="425" r:id="rId8"/>
    <p:sldId id="426" r:id="rId9"/>
    <p:sldId id="427" r:id="rId10"/>
    <p:sldId id="428" r:id="rId11"/>
    <p:sldId id="429" r:id="rId12"/>
    <p:sldId id="430" r:id="rId13"/>
    <p:sldId id="431" r:id="rId14"/>
    <p:sldId id="432" r:id="rId15"/>
    <p:sldId id="433" r:id="rId16"/>
    <p:sldId id="434" r:id="rId17"/>
    <p:sldId id="411" r:id="rId18"/>
    <p:sldId id="412" r:id="rId19"/>
    <p:sldId id="413" r:id="rId20"/>
    <p:sldId id="414" r:id="rId21"/>
    <p:sldId id="415" r:id="rId22"/>
    <p:sldId id="416" r:id="rId23"/>
    <p:sldId id="417" r:id="rId24"/>
    <p:sldId id="418" r:id="rId25"/>
    <p:sldId id="419" r:id="rId26"/>
    <p:sldId id="420" r:id="rId27"/>
    <p:sldId id="421" r:id="rId28"/>
    <p:sldId id="435" r:id="rId29"/>
    <p:sldId id="436" r:id="rId30"/>
    <p:sldId id="437" r:id="rId31"/>
    <p:sldId id="438" r:id="rId32"/>
    <p:sldId id="439" r:id="rId33"/>
    <p:sldId id="440" r:id="rId34"/>
    <p:sldId id="441"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999"/>
    <a:srgbClr val="FCF118"/>
    <a:srgbClr val="F2A16A"/>
    <a:srgbClr val="D4982C"/>
    <a:srgbClr val="99FF66"/>
    <a:srgbClr val="FFD961"/>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644" autoAdjust="0"/>
    <p:restoredTop sz="94660"/>
  </p:normalViewPr>
  <p:slideViewPr>
    <p:cSldViewPr snapToGrid="0" showGuides="1">
      <p:cViewPr>
        <p:scale>
          <a:sx n="80" d="100"/>
          <a:sy n="80" d="100"/>
        </p:scale>
        <p:origin x="-462" y="-132"/>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077087-4DCB-4ED8-BB91-B70A6EEAB964}" type="datetimeFigureOut">
              <a:rPr lang="fr-FR" smtClean="0"/>
              <a:pPr/>
              <a:t>06/02/2020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BBC7A-91A6-4CB2-9CA4-0D7E94FCA86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471A91E-8438-4D12-88CB-A8DA4D8EE0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B75AB468-EC04-4A6D-9ABB-A3574CB021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4029EC4C-DE44-43E5-A0C0-13A5BBE1E7A5}"/>
              </a:ext>
            </a:extLst>
          </p:cNvPr>
          <p:cNvSpPr>
            <a:spLocks noGrp="1"/>
          </p:cNvSpPr>
          <p:nvPr>
            <p:ph type="dt" sz="half" idx="10"/>
          </p:nvPr>
        </p:nvSpPr>
        <p:spPr/>
        <p:txBody>
          <a:bodyPr/>
          <a:lstStyle/>
          <a:p>
            <a:fld id="{5C77FD03-779A-4CFC-BD15-A05F503E0558}" type="datetime1">
              <a:rPr lang="fr-FR" smtClean="0"/>
              <a:pPr/>
              <a:t>06/02/2020</a:t>
            </a:fld>
            <a:endParaRPr lang="fr-FR"/>
          </a:p>
        </p:txBody>
      </p:sp>
      <p:sp>
        <p:nvSpPr>
          <p:cNvPr id="5" name="Espace réservé du pied de page 4">
            <a:extLst>
              <a:ext uri="{FF2B5EF4-FFF2-40B4-BE49-F238E27FC236}">
                <a16:creationId xmlns:a16="http://schemas.microsoft.com/office/drawing/2014/main" xmlns="" id="{20A9D9F7-7127-47B6-885C-53E9DD10AA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2303ACD-D3C9-487D-8E9A-CE1DCF48D30A}"/>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422484302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0567F7-6073-4DAE-A703-457AF038B22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C15FE7EA-19CD-42CC-93B2-FDD41BD1AB77}"/>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7E42E50-09F4-4801-93AB-3B1DAFF23BBC}"/>
              </a:ext>
            </a:extLst>
          </p:cNvPr>
          <p:cNvSpPr>
            <a:spLocks noGrp="1"/>
          </p:cNvSpPr>
          <p:nvPr>
            <p:ph type="dt" sz="half" idx="10"/>
          </p:nvPr>
        </p:nvSpPr>
        <p:spPr/>
        <p:txBody>
          <a:bodyPr/>
          <a:lstStyle/>
          <a:p>
            <a:fld id="{01666EAF-00FA-444F-85C8-5350389D8CE6}" type="datetime1">
              <a:rPr lang="fr-FR" smtClean="0"/>
              <a:pPr/>
              <a:t>06/02/2020</a:t>
            </a:fld>
            <a:endParaRPr lang="fr-FR"/>
          </a:p>
        </p:txBody>
      </p:sp>
      <p:sp>
        <p:nvSpPr>
          <p:cNvPr id="5" name="Espace réservé du pied de page 4">
            <a:extLst>
              <a:ext uri="{FF2B5EF4-FFF2-40B4-BE49-F238E27FC236}">
                <a16:creationId xmlns:a16="http://schemas.microsoft.com/office/drawing/2014/main" xmlns="" id="{E442FDA2-83D4-4AF6-9AD8-7B6DDA89C0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39B5BC8-D880-44FC-A40C-819D56996F1E}"/>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18117043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885A7F10-0BC2-4CC0-B31C-51C2739B7A6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D99FBB72-65CE-422F-B822-8522312B880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7DC1209-CB75-43B5-B2B0-17B62B42412B}"/>
              </a:ext>
            </a:extLst>
          </p:cNvPr>
          <p:cNvSpPr>
            <a:spLocks noGrp="1"/>
          </p:cNvSpPr>
          <p:nvPr>
            <p:ph type="dt" sz="half" idx="10"/>
          </p:nvPr>
        </p:nvSpPr>
        <p:spPr/>
        <p:txBody>
          <a:bodyPr/>
          <a:lstStyle/>
          <a:p>
            <a:fld id="{3D78E836-5F8B-4714-9C5B-FAAB5133B9EF}" type="datetime1">
              <a:rPr lang="fr-FR" smtClean="0"/>
              <a:pPr/>
              <a:t>06/02/2020</a:t>
            </a:fld>
            <a:endParaRPr lang="fr-FR"/>
          </a:p>
        </p:txBody>
      </p:sp>
      <p:sp>
        <p:nvSpPr>
          <p:cNvPr id="5" name="Espace réservé du pied de page 4">
            <a:extLst>
              <a:ext uri="{FF2B5EF4-FFF2-40B4-BE49-F238E27FC236}">
                <a16:creationId xmlns:a16="http://schemas.microsoft.com/office/drawing/2014/main" xmlns="" id="{C957E315-B29C-49CF-BAE7-B4ED1028DE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6C191685-C16A-4AC0-9818-615B949B22C5}"/>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7832682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992EC7B-DDB9-4C51-BF53-DF51FA09A5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51F8AB7-87F8-478B-AA55-02EBE37D6DD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05AE076-FA03-4E27-9635-52824E1A09AC}"/>
              </a:ext>
            </a:extLst>
          </p:cNvPr>
          <p:cNvSpPr>
            <a:spLocks noGrp="1"/>
          </p:cNvSpPr>
          <p:nvPr>
            <p:ph type="dt" sz="half" idx="10"/>
          </p:nvPr>
        </p:nvSpPr>
        <p:spPr/>
        <p:txBody>
          <a:bodyPr/>
          <a:lstStyle/>
          <a:p>
            <a:fld id="{BB390A22-D358-413A-BB17-AECF6C6F5ED1}" type="datetime1">
              <a:rPr lang="fr-FR" smtClean="0"/>
              <a:pPr/>
              <a:t>06/02/2020</a:t>
            </a:fld>
            <a:endParaRPr lang="fr-FR"/>
          </a:p>
        </p:txBody>
      </p:sp>
      <p:sp>
        <p:nvSpPr>
          <p:cNvPr id="5" name="Espace réservé du pied de page 4">
            <a:extLst>
              <a:ext uri="{FF2B5EF4-FFF2-40B4-BE49-F238E27FC236}">
                <a16:creationId xmlns:a16="http://schemas.microsoft.com/office/drawing/2014/main" xmlns="" id="{492B89D2-1F07-4332-8388-9DAF0EBB20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0FCEB5E-7667-4C94-8568-146531A50293}"/>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189333004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AD0B933-61D3-4FEA-93A1-99ED9B9844C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11A2D438-6D55-4FCB-92E3-1B5C6DD52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48E29ABD-A387-475A-9848-FFCEC7248D0F}"/>
              </a:ext>
            </a:extLst>
          </p:cNvPr>
          <p:cNvSpPr>
            <a:spLocks noGrp="1"/>
          </p:cNvSpPr>
          <p:nvPr>
            <p:ph type="dt" sz="half" idx="10"/>
          </p:nvPr>
        </p:nvSpPr>
        <p:spPr/>
        <p:txBody>
          <a:bodyPr/>
          <a:lstStyle/>
          <a:p>
            <a:fld id="{D212F093-4F19-4502-86D4-866CCC7A8CB7}" type="datetime1">
              <a:rPr lang="fr-FR" smtClean="0"/>
              <a:pPr/>
              <a:t>06/02/2020</a:t>
            </a:fld>
            <a:endParaRPr lang="fr-FR"/>
          </a:p>
        </p:txBody>
      </p:sp>
      <p:sp>
        <p:nvSpPr>
          <p:cNvPr id="5" name="Espace réservé du pied de page 4">
            <a:extLst>
              <a:ext uri="{FF2B5EF4-FFF2-40B4-BE49-F238E27FC236}">
                <a16:creationId xmlns:a16="http://schemas.microsoft.com/office/drawing/2014/main" xmlns="" id="{DDA454E1-D4CD-40D5-A332-80890819B5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FD6D2B2-78FD-4207-A228-AB5D9C8AE30C}"/>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183448166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BA9D543-A260-490A-838C-5200E0F632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3598DB92-AB47-4357-BC1A-E194A0226C3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2076B6F8-0A14-4B0F-8A7E-C12C33F1728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F015A652-ABAE-4D66-B267-32E5D53286A6}"/>
              </a:ext>
            </a:extLst>
          </p:cNvPr>
          <p:cNvSpPr>
            <a:spLocks noGrp="1"/>
          </p:cNvSpPr>
          <p:nvPr>
            <p:ph type="dt" sz="half" idx="10"/>
          </p:nvPr>
        </p:nvSpPr>
        <p:spPr/>
        <p:txBody>
          <a:bodyPr/>
          <a:lstStyle/>
          <a:p>
            <a:fld id="{B8EAC728-BE24-4F70-BF75-61247C229D5E}" type="datetime1">
              <a:rPr lang="fr-FR" smtClean="0"/>
              <a:pPr/>
              <a:t>06/02/2020</a:t>
            </a:fld>
            <a:endParaRPr lang="fr-FR"/>
          </a:p>
        </p:txBody>
      </p:sp>
      <p:sp>
        <p:nvSpPr>
          <p:cNvPr id="6" name="Espace réservé du pied de page 5">
            <a:extLst>
              <a:ext uri="{FF2B5EF4-FFF2-40B4-BE49-F238E27FC236}">
                <a16:creationId xmlns:a16="http://schemas.microsoft.com/office/drawing/2014/main" xmlns="" id="{DD9C522D-13CE-43D7-AD70-522DB7213D1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1866A73B-38A8-48C8-BD22-AB0FBB45C8C7}"/>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69154761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A42F495-F75D-4D2E-93AC-C7D195B15CC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FAAFCA57-A728-418A-8495-D655380DB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9783E0DC-A16D-4EC6-A153-2CA46BA7D5C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1CD39084-FB8C-4AE5-8A0F-9F900C71F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90469345-597A-43E3-BD92-528E2D5AF727}"/>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CE5D6617-F795-4532-AD25-DA5570DA2406}"/>
              </a:ext>
            </a:extLst>
          </p:cNvPr>
          <p:cNvSpPr>
            <a:spLocks noGrp="1"/>
          </p:cNvSpPr>
          <p:nvPr>
            <p:ph type="dt" sz="half" idx="10"/>
          </p:nvPr>
        </p:nvSpPr>
        <p:spPr/>
        <p:txBody>
          <a:bodyPr/>
          <a:lstStyle/>
          <a:p>
            <a:fld id="{6C8DEA5C-0D30-491D-B98F-E7A6C1311B25}" type="datetime1">
              <a:rPr lang="fr-FR" smtClean="0"/>
              <a:pPr/>
              <a:t>06/02/2020</a:t>
            </a:fld>
            <a:endParaRPr lang="fr-FR"/>
          </a:p>
        </p:txBody>
      </p:sp>
      <p:sp>
        <p:nvSpPr>
          <p:cNvPr id="8" name="Espace réservé du pied de page 7">
            <a:extLst>
              <a:ext uri="{FF2B5EF4-FFF2-40B4-BE49-F238E27FC236}">
                <a16:creationId xmlns:a16="http://schemas.microsoft.com/office/drawing/2014/main" xmlns="" id="{2C08B0B8-F27B-4947-8831-695F96E40A2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1A073820-F212-40C6-82CF-7867288DB99F}"/>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17695017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CD711AE-EBDB-4297-A3AA-C506F7789E0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1329A55D-8B24-4E63-BF0B-A0A9C3F5F30F}"/>
              </a:ext>
            </a:extLst>
          </p:cNvPr>
          <p:cNvSpPr>
            <a:spLocks noGrp="1"/>
          </p:cNvSpPr>
          <p:nvPr>
            <p:ph type="dt" sz="half" idx="10"/>
          </p:nvPr>
        </p:nvSpPr>
        <p:spPr/>
        <p:txBody>
          <a:bodyPr/>
          <a:lstStyle/>
          <a:p>
            <a:fld id="{AEAB6546-3348-401A-AB81-1566A515CCE6}" type="datetime1">
              <a:rPr lang="fr-FR" smtClean="0"/>
              <a:pPr/>
              <a:t>06/02/2020</a:t>
            </a:fld>
            <a:endParaRPr lang="fr-FR"/>
          </a:p>
        </p:txBody>
      </p:sp>
      <p:sp>
        <p:nvSpPr>
          <p:cNvPr id="4" name="Espace réservé du pied de page 3">
            <a:extLst>
              <a:ext uri="{FF2B5EF4-FFF2-40B4-BE49-F238E27FC236}">
                <a16:creationId xmlns:a16="http://schemas.microsoft.com/office/drawing/2014/main" xmlns="" id="{80578A65-4FCD-416F-A5BB-374A8A3BED4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53C07F2C-29C4-4549-9AD2-03964BDC9D2C}"/>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23442404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DD344E7-BFE7-43E3-A450-667FBA15D09A}"/>
              </a:ext>
            </a:extLst>
          </p:cNvPr>
          <p:cNvSpPr>
            <a:spLocks noGrp="1"/>
          </p:cNvSpPr>
          <p:nvPr>
            <p:ph type="dt" sz="half" idx="10"/>
          </p:nvPr>
        </p:nvSpPr>
        <p:spPr/>
        <p:txBody>
          <a:bodyPr/>
          <a:lstStyle/>
          <a:p>
            <a:fld id="{D7EBF07D-2420-4F23-8D41-A6B4CBA7C47E}" type="datetime1">
              <a:rPr lang="fr-FR" smtClean="0"/>
              <a:pPr/>
              <a:t>06/02/2020</a:t>
            </a:fld>
            <a:endParaRPr lang="fr-FR"/>
          </a:p>
        </p:txBody>
      </p:sp>
      <p:sp>
        <p:nvSpPr>
          <p:cNvPr id="3" name="Espace réservé du pied de page 2">
            <a:extLst>
              <a:ext uri="{FF2B5EF4-FFF2-40B4-BE49-F238E27FC236}">
                <a16:creationId xmlns:a16="http://schemas.microsoft.com/office/drawing/2014/main" xmlns="" id="{335BD4F6-6CD2-4984-9D9E-B8689F7822D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6E9B23F6-0206-480B-915A-6430D9992D90}"/>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160938932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42E1702-E26C-4DA2-9712-E7D262D45E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A5D87FA5-CFBC-4DBC-81FE-47DD2CB5B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E79F06E1-83F2-4569-A04F-8F84DB5D5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5A55CCB7-F7D8-4377-867C-5A75E7266C56}"/>
              </a:ext>
            </a:extLst>
          </p:cNvPr>
          <p:cNvSpPr>
            <a:spLocks noGrp="1"/>
          </p:cNvSpPr>
          <p:nvPr>
            <p:ph type="dt" sz="half" idx="10"/>
          </p:nvPr>
        </p:nvSpPr>
        <p:spPr/>
        <p:txBody>
          <a:bodyPr/>
          <a:lstStyle/>
          <a:p>
            <a:fld id="{C258ECAF-967B-4259-AEB0-815EA710FD34}" type="datetime1">
              <a:rPr lang="fr-FR" smtClean="0"/>
              <a:pPr/>
              <a:t>06/02/2020</a:t>
            </a:fld>
            <a:endParaRPr lang="fr-FR"/>
          </a:p>
        </p:txBody>
      </p:sp>
      <p:sp>
        <p:nvSpPr>
          <p:cNvPr id="6" name="Espace réservé du pied de page 5">
            <a:extLst>
              <a:ext uri="{FF2B5EF4-FFF2-40B4-BE49-F238E27FC236}">
                <a16:creationId xmlns:a16="http://schemas.microsoft.com/office/drawing/2014/main" xmlns="" id="{A1B74DFB-DBD2-4B48-8F97-DA3F0C54F0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78BCDF90-12EC-4E84-9FF1-6DC8314F9FFE}"/>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50757569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9D0F440-4B2A-416D-A79B-6EE7A83C83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0C849FB1-0213-4238-9299-1D267A91B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DB4C91AE-7D3D-4A7A-8F94-E0090F1F5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573D81E5-D6E9-4E1D-A450-AAF53B1254C1}"/>
              </a:ext>
            </a:extLst>
          </p:cNvPr>
          <p:cNvSpPr>
            <a:spLocks noGrp="1"/>
          </p:cNvSpPr>
          <p:nvPr>
            <p:ph type="dt" sz="half" idx="10"/>
          </p:nvPr>
        </p:nvSpPr>
        <p:spPr/>
        <p:txBody>
          <a:bodyPr/>
          <a:lstStyle/>
          <a:p>
            <a:fld id="{6E63DD7E-5FBF-4CA1-90C5-6E8EF4340726}" type="datetime1">
              <a:rPr lang="fr-FR" smtClean="0"/>
              <a:pPr/>
              <a:t>06/02/2020</a:t>
            </a:fld>
            <a:endParaRPr lang="fr-FR"/>
          </a:p>
        </p:txBody>
      </p:sp>
      <p:sp>
        <p:nvSpPr>
          <p:cNvPr id="6" name="Espace réservé du pied de page 5">
            <a:extLst>
              <a:ext uri="{FF2B5EF4-FFF2-40B4-BE49-F238E27FC236}">
                <a16:creationId xmlns:a16="http://schemas.microsoft.com/office/drawing/2014/main" xmlns="" id="{4C8CE33F-B132-44FF-A88D-F9330C843D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6295F07E-B2A1-4EB7-808F-3A68C31A73D0}"/>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102558603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4F981FB9-4F8D-40A7-B21D-46743C60C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840E9298-E32D-432F-866B-724F6B1EF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3AD4F03-26D8-4814-AD49-484EE69D3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3BE83-E6B7-4EC0-8753-F29A9F6258F1}" type="datetime1">
              <a:rPr lang="fr-FR" smtClean="0"/>
              <a:pPr/>
              <a:t>06/02/2020</a:t>
            </a:fld>
            <a:endParaRPr lang="fr-FR"/>
          </a:p>
        </p:txBody>
      </p:sp>
      <p:sp>
        <p:nvSpPr>
          <p:cNvPr id="5" name="Espace réservé du pied de page 4">
            <a:extLst>
              <a:ext uri="{FF2B5EF4-FFF2-40B4-BE49-F238E27FC236}">
                <a16:creationId xmlns:a16="http://schemas.microsoft.com/office/drawing/2014/main" xmlns="" id="{F25621FD-3724-4927-8C04-9742A194E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4D844E08-0593-4911-AB73-7749C60E5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4DC75-D2AA-4D40-B6A4-6D13718F21F2}" type="slidenum">
              <a:rPr lang="fr-FR" smtClean="0"/>
              <a:pPr/>
              <a:t>‹N°›</a:t>
            </a:fld>
            <a:endParaRPr lang="fr-FR"/>
          </a:p>
        </p:txBody>
      </p:sp>
    </p:spTree>
    <p:extLst>
      <p:ext uri="{BB962C8B-B14F-4D97-AF65-F5344CB8AC3E}">
        <p14:creationId xmlns:p14="http://schemas.microsoft.com/office/powerpoint/2010/main" xmlns="" val="1841337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1</a:t>
            </a:fld>
            <a:endParaRPr lang="fr-FR" b="1" u="sng" dirty="0">
              <a:solidFill>
                <a:schemeClr val="tx1"/>
              </a:solidFill>
            </a:endParaRPr>
          </a:p>
        </p:txBody>
      </p:sp>
      <p:sp>
        <p:nvSpPr>
          <p:cNvPr id="10" name="Rectangle 9"/>
          <p:cNvSpPr/>
          <p:nvPr/>
        </p:nvSpPr>
        <p:spPr>
          <a:xfrm>
            <a:off x="3092348" y="0"/>
            <a:ext cx="5978047" cy="1077218"/>
          </a:xfrm>
          <a:prstGeom prst="rect">
            <a:avLst/>
          </a:prstGeom>
          <a:solidFill>
            <a:schemeClr val="bg1">
              <a:lumMod val="85000"/>
            </a:schemeClr>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none" lIns="91440" tIns="45720" rIns="91440" bIns="45720">
            <a:spAutoFit/>
            <a:sp3d contourW="25400" prstMaterial="matte">
              <a:bevelT w="25400" h="55880" prst="artDeco"/>
              <a:contourClr>
                <a:schemeClr val="accent2">
                  <a:tint val="20000"/>
                </a:schemeClr>
              </a:contourClr>
            </a:sp3d>
          </a:bodyPr>
          <a:lstStyle/>
          <a:p>
            <a:pPr algn="ctr"/>
            <a:r>
              <a:rPr lang="fr-FR" sz="3200" cap="none" spc="50" dirty="0" smtClean="0">
                <a:ln w="11430"/>
                <a:gradFill>
                  <a:gsLst>
                    <a:gs pos="25000">
                      <a:schemeClr val="accent2">
                        <a:satMod val="155000"/>
                      </a:schemeClr>
                    </a:gs>
                    <a:gs pos="100000">
                      <a:schemeClr val="accent2">
                        <a:shade val="45000"/>
                        <a:satMod val="165000"/>
                      </a:schemeClr>
                    </a:gs>
                  </a:gsLst>
                  <a:lin ang="5400000"/>
                </a:gradFill>
                <a:latin typeface="Cooper Black" pitchFamily="18" charset="0"/>
              </a:rPr>
              <a:t>Le </a:t>
            </a:r>
            <a:r>
              <a:rPr lang="fr-FR" sz="3200" spc="50" dirty="0" smtClean="0">
                <a:ln w="11430"/>
                <a:gradFill>
                  <a:gsLst>
                    <a:gs pos="25000">
                      <a:schemeClr val="accent2">
                        <a:satMod val="155000"/>
                      </a:schemeClr>
                    </a:gs>
                    <a:gs pos="100000">
                      <a:schemeClr val="accent2">
                        <a:shade val="45000"/>
                        <a:satMod val="165000"/>
                      </a:schemeClr>
                    </a:gs>
                  </a:gsLst>
                  <a:lin ang="5400000"/>
                </a:gradFill>
                <a:latin typeface="Cooper Black" pitchFamily="18" charset="0"/>
              </a:rPr>
              <a:t> Sacrement de Pénitence</a:t>
            </a:r>
          </a:p>
          <a:p>
            <a:pPr algn="ctr"/>
            <a:r>
              <a:rPr lang="fr-FR" sz="3200" cap="none" spc="50" dirty="0" smtClean="0">
                <a:ln w="11430"/>
                <a:gradFill>
                  <a:gsLst>
                    <a:gs pos="25000">
                      <a:schemeClr val="accent2">
                        <a:satMod val="155000"/>
                      </a:schemeClr>
                    </a:gs>
                    <a:gs pos="100000">
                      <a:schemeClr val="accent2">
                        <a:shade val="45000"/>
                        <a:satMod val="165000"/>
                      </a:schemeClr>
                    </a:gs>
                  </a:gsLst>
                  <a:lin ang="5400000"/>
                </a:gradFill>
                <a:latin typeface="Cooper Black" pitchFamily="18" charset="0"/>
              </a:rPr>
              <a:t>Et la Réconciliation</a:t>
            </a:r>
            <a:endParaRPr lang="fr-FR" sz="3200" cap="none" spc="50" dirty="0">
              <a:ln w="11430"/>
              <a:gradFill>
                <a:gsLst>
                  <a:gs pos="25000">
                    <a:schemeClr val="accent2">
                      <a:satMod val="155000"/>
                    </a:schemeClr>
                  </a:gs>
                  <a:gs pos="100000">
                    <a:schemeClr val="accent2">
                      <a:shade val="45000"/>
                      <a:satMod val="165000"/>
                    </a:schemeClr>
                  </a:gs>
                </a:gsLst>
                <a:lin ang="5400000"/>
              </a:gradFill>
              <a:latin typeface="Cooper Black" pitchFamily="18" charset="0"/>
            </a:endParaRPr>
          </a:p>
        </p:txBody>
      </p:sp>
      <p:pic>
        <p:nvPicPr>
          <p:cNvPr id="13" name="Image 12" descr="Zachée.jpg"/>
          <p:cNvPicPr>
            <a:picLocks noChangeAspect="1"/>
          </p:cNvPicPr>
          <p:nvPr/>
        </p:nvPicPr>
        <p:blipFill>
          <a:blip r:embed="rId2"/>
          <a:stretch>
            <a:fillRect/>
          </a:stretch>
        </p:blipFill>
        <p:spPr>
          <a:xfrm>
            <a:off x="8788918" y="1319213"/>
            <a:ext cx="2535523" cy="22388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Image 15" descr="2913815-4127356.jpg"/>
          <p:cNvPicPr>
            <a:picLocks noChangeAspect="1"/>
          </p:cNvPicPr>
          <p:nvPr/>
        </p:nvPicPr>
        <p:blipFill>
          <a:blip r:embed="rId3"/>
          <a:stretch>
            <a:fillRect/>
          </a:stretch>
        </p:blipFill>
        <p:spPr>
          <a:xfrm>
            <a:off x="5493417" y="1236653"/>
            <a:ext cx="1529342" cy="2005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 17" descr="téléchargement (2).jpg"/>
          <p:cNvPicPr>
            <a:picLocks noChangeAspect="1"/>
          </p:cNvPicPr>
          <p:nvPr/>
        </p:nvPicPr>
        <p:blipFill>
          <a:blip r:embed="rId4"/>
          <a:stretch>
            <a:fillRect/>
          </a:stretch>
        </p:blipFill>
        <p:spPr>
          <a:xfrm>
            <a:off x="438811" y="1166882"/>
            <a:ext cx="3240739" cy="1814814"/>
          </a:xfrm>
          <a:prstGeom prst="ellipse">
            <a:avLst/>
          </a:prstGeom>
          <a:ln>
            <a:noFill/>
          </a:ln>
          <a:effectLst>
            <a:softEdge rad="112500"/>
          </a:effectLst>
        </p:spPr>
      </p:pic>
      <p:pic>
        <p:nvPicPr>
          <p:cNvPr id="20" name="Image 19" descr="2.jpg"/>
          <p:cNvPicPr>
            <a:picLocks noChangeAspect="1"/>
          </p:cNvPicPr>
          <p:nvPr/>
        </p:nvPicPr>
        <p:blipFill>
          <a:blip r:embed="rId5"/>
          <a:stretch>
            <a:fillRect/>
          </a:stretch>
        </p:blipFill>
        <p:spPr>
          <a:xfrm rot="20705748">
            <a:off x="532411" y="3389626"/>
            <a:ext cx="3528951" cy="1953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Image 20" descr="1403535252.jpg"/>
          <p:cNvPicPr>
            <a:picLocks noChangeAspect="1"/>
          </p:cNvPicPr>
          <p:nvPr/>
        </p:nvPicPr>
        <p:blipFill>
          <a:blip r:embed="rId6"/>
          <a:stretch>
            <a:fillRect/>
          </a:stretch>
        </p:blipFill>
        <p:spPr>
          <a:xfrm rot="216977">
            <a:off x="7968342" y="4123524"/>
            <a:ext cx="2601629" cy="19566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 21" descr="cate055a.jpg"/>
          <p:cNvPicPr>
            <a:picLocks noChangeAspect="1"/>
          </p:cNvPicPr>
          <p:nvPr/>
        </p:nvPicPr>
        <p:blipFill>
          <a:blip r:embed="rId7"/>
          <a:stretch>
            <a:fillRect/>
          </a:stretch>
        </p:blipFill>
        <p:spPr>
          <a:xfrm>
            <a:off x="4463512" y="3308638"/>
            <a:ext cx="2457450" cy="3067050"/>
          </a:xfrm>
          <a:prstGeom prst="ellipse">
            <a:avLst/>
          </a:prstGeom>
          <a:ln>
            <a:noFill/>
          </a:ln>
          <a:effectLst>
            <a:softEdge rad="112500"/>
          </a:effectLst>
        </p:spPr>
      </p:pic>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0.70"/>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par>
                                <p:cTn id="25" presetID="55"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ppt_w</p:attrName>
                                        </p:attrNameLst>
                                      </p:cBhvr>
                                      <p:tavLst>
                                        <p:tav tm="0">
                                          <p:val>
                                            <p:strVal val="#ppt_w*0.70"/>
                                          </p:val>
                                        </p:tav>
                                        <p:tav tm="100000">
                                          <p:val>
                                            <p:strVal val="#ppt_w"/>
                                          </p:val>
                                        </p:tav>
                                      </p:tavLst>
                                    </p:anim>
                                    <p:anim calcmode="lin" valueType="num">
                                      <p:cBhvr>
                                        <p:cTn id="28" dur="1000" fill="hold"/>
                                        <p:tgtEl>
                                          <p:spTgt spid="22"/>
                                        </p:tgtEl>
                                        <p:attrNameLst>
                                          <p:attrName>ppt_h</p:attrName>
                                        </p:attrNameLst>
                                      </p:cBhvr>
                                      <p:tavLst>
                                        <p:tav tm="0">
                                          <p:val>
                                            <p:strVal val="#ppt_h"/>
                                          </p:val>
                                        </p:tav>
                                        <p:tav tm="100000">
                                          <p:val>
                                            <p:strVal val="#ppt_h"/>
                                          </p:val>
                                        </p:tav>
                                      </p:tavLst>
                                    </p:anim>
                                    <p:animEffect transition="in" filter="fade">
                                      <p:cBhvr>
                                        <p:cTn id="29" dur="1000"/>
                                        <p:tgtEl>
                                          <p:spTgt spid="22"/>
                                        </p:tgtEl>
                                      </p:cBhvr>
                                    </p:animEffect>
                                  </p:childTnLst>
                                </p:cTn>
                              </p:par>
                              <p:par>
                                <p:cTn id="30" presetID="55"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ppt_w</p:attrName>
                                        </p:attrNameLst>
                                      </p:cBhvr>
                                      <p:tavLst>
                                        <p:tav tm="0">
                                          <p:val>
                                            <p:strVal val="#ppt_w*0.70"/>
                                          </p:val>
                                        </p:tav>
                                        <p:tav tm="100000">
                                          <p:val>
                                            <p:strVal val="#ppt_w"/>
                                          </p:val>
                                        </p:tav>
                                      </p:tavLst>
                                    </p:anim>
                                    <p:anim calcmode="lin" valueType="num">
                                      <p:cBhvr>
                                        <p:cTn id="33" dur="1000" fill="hold"/>
                                        <p:tgtEl>
                                          <p:spTgt spid="21"/>
                                        </p:tgtEl>
                                        <p:attrNameLst>
                                          <p:attrName>ppt_h</p:attrName>
                                        </p:attrNameLst>
                                      </p:cBhvr>
                                      <p:tavLst>
                                        <p:tav tm="0">
                                          <p:val>
                                            <p:strVal val="#ppt_h"/>
                                          </p:val>
                                        </p:tav>
                                        <p:tav tm="100000">
                                          <p:val>
                                            <p:strVal val="#ppt_h"/>
                                          </p:val>
                                        </p:tav>
                                      </p:tavLst>
                                    </p:anim>
                                    <p:animEffect transition="in" filter="fade">
                                      <p:cBhvr>
                                        <p:cTn id="3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61225" y="200722"/>
            <a:ext cx="10069550" cy="1200329"/>
          </a:xfrm>
          <a:prstGeom prst="rect">
            <a:avLst/>
          </a:prstGeom>
          <a:noFill/>
          <a:ln>
            <a:solidFill>
              <a:srgbClr val="00B050"/>
            </a:solidFill>
          </a:ln>
        </p:spPr>
        <p:txBody>
          <a:bodyPr wrap="square" rtlCol="0">
            <a:spAutoFit/>
          </a:bodyPr>
          <a:lstStyle/>
          <a:p>
            <a:pPr algn="ctr"/>
            <a:r>
              <a:rPr lang="fr-FR" sz="3600" b="1" dirty="0">
                <a:ln>
                  <a:solidFill>
                    <a:srgbClr val="FFFF00"/>
                  </a:solidFill>
                </a:ln>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Les types de confessions rencontrées dans nos paroisses</a:t>
            </a:r>
          </a:p>
        </p:txBody>
      </p:sp>
      <p:sp>
        <p:nvSpPr>
          <p:cNvPr id="5" name="ZoneTexte 4"/>
          <p:cNvSpPr txBox="1"/>
          <p:nvPr/>
        </p:nvSpPr>
        <p:spPr>
          <a:xfrm>
            <a:off x="1061225" y="1750504"/>
            <a:ext cx="10069550" cy="4401205"/>
          </a:xfrm>
          <a:prstGeom prst="rect">
            <a:avLst/>
          </a:prstGeom>
          <a:noFill/>
        </p:spPr>
        <p:txBody>
          <a:bodyPr wrap="square" rtlCol="0">
            <a:spAutoFit/>
          </a:bodyPr>
          <a:lstStyle/>
          <a:p>
            <a:pPr algn="just"/>
            <a:r>
              <a:rPr lang="fr-FR" sz="2800" b="1" dirty="0">
                <a:ln>
                  <a:solidFill>
                    <a:srgbClr val="FF0000"/>
                  </a:solidFill>
                </a:ln>
                <a:solidFill>
                  <a:srgbClr val="0070C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2- La confession de relèvement :</a:t>
            </a:r>
          </a:p>
          <a:p>
            <a:pPr algn="just"/>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C’est la confession de ceux qui </a:t>
            </a:r>
            <a:r>
              <a:rPr lang="fr-FR" sz="2800" b="1"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ont conscience d’avoir commis un péché grave</a:t>
            </a:r>
            <a:r>
              <a:rPr lang="fr-FR" sz="2800" b="1"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a:t>
            </a: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et qui viennent en trouver le pardon là où seul ils pourraient le trouver : </a:t>
            </a:r>
            <a:r>
              <a:rPr lang="fr-FR" sz="2800" b="1" u="sng" dirty="0">
                <a:ln>
                  <a:solidFill>
                    <a:srgbClr val="FFFF00"/>
                  </a:solidFill>
                </a:ln>
                <a:solidFill>
                  <a:srgbClr val="0070C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le Sacrement du Pardon.</a:t>
            </a:r>
          </a:p>
          <a:p>
            <a:pPr algn="just"/>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Nous ne sommes plus dans le cas d’une </a:t>
            </a:r>
            <a:r>
              <a:rPr lang="fr-FR" sz="2800" b="1" dirty="0">
                <a:solidFill>
                  <a:srgbClr val="00B05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confession régulière</a:t>
            </a: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mais la personne a conscience </a:t>
            </a:r>
            <a:r>
              <a:rPr lang="fr-FR" sz="2800" b="1" dirty="0">
                <a:ln>
                  <a:solidFill>
                    <a:srgbClr val="FFFF00"/>
                  </a:solidFill>
                </a:ln>
                <a:solidFill>
                  <a:srgbClr val="0070C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que sa vie de foi a pris un coup d’arrêt depuis ce péché là. </a:t>
            </a: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Il n’y a rien à faire ; il faut faire sauter le bouchon, crever l’abcès. Cet acte va lui procurer </a:t>
            </a:r>
            <a:r>
              <a:rPr lang="fr-FR" sz="2800" b="1"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une sorte de relèvement.</a:t>
            </a:r>
          </a:p>
        </p:txBody>
      </p:sp>
    </p:spTree>
    <p:extLst>
      <p:ext uri="{BB962C8B-B14F-4D97-AF65-F5344CB8AC3E}">
        <p14:creationId xmlns="" xmlns:p14="http://schemas.microsoft.com/office/powerpoint/2010/main" val="396524807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61225" y="200722"/>
            <a:ext cx="10069550" cy="1200329"/>
          </a:xfrm>
          <a:prstGeom prst="rect">
            <a:avLst/>
          </a:prstGeom>
          <a:noFill/>
          <a:ln>
            <a:solidFill>
              <a:srgbClr val="00B050"/>
            </a:solidFill>
          </a:ln>
        </p:spPr>
        <p:txBody>
          <a:bodyPr wrap="square" rtlCol="0">
            <a:spAutoFit/>
          </a:bodyPr>
          <a:lstStyle/>
          <a:p>
            <a:pPr algn="ctr"/>
            <a:r>
              <a:rPr lang="fr-FR" sz="3600" b="1" dirty="0">
                <a:ln>
                  <a:solidFill>
                    <a:srgbClr val="FFFF00"/>
                  </a:solidFill>
                </a:ln>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Les types de confessions rencontrées dans nos paroisses</a:t>
            </a:r>
          </a:p>
        </p:txBody>
      </p:sp>
      <p:sp>
        <p:nvSpPr>
          <p:cNvPr id="5" name="ZoneTexte 4"/>
          <p:cNvSpPr txBox="1"/>
          <p:nvPr/>
        </p:nvSpPr>
        <p:spPr>
          <a:xfrm>
            <a:off x="1061225" y="1750504"/>
            <a:ext cx="10069550" cy="3908762"/>
          </a:xfrm>
          <a:prstGeom prst="rect">
            <a:avLst/>
          </a:prstGeom>
          <a:noFill/>
        </p:spPr>
        <p:txBody>
          <a:bodyPr wrap="square" rtlCol="0">
            <a:spAutoFit/>
          </a:bodyPr>
          <a:lstStyle/>
          <a:p>
            <a:pPr algn="just"/>
            <a:r>
              <a:rPr lang="fr-FR" sz="2800" b="1" dirty="0">
                <a:ln>
                  <a:solidFill>
                    <a:srgbClr val="FF0000"/>
                  </a:solidFill>
                </a:ln>
                <a:solidFill>
                  <a:srgbClr val="0070C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3- La confession de circonstance :</a:t>
            </a:r>
          </a:p>
          <a:p>
            <a:pPr algn="just"/>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A l’approche d’un événement important le chrétien éprouve le besoin de faire le point devant Dieu avant une grave décision à prendre à un tournant de sa vie sociale ou professionnelle, avant de recevoir un sacrement </a:t>
            </a:r>
            <a:r>
              <a:rPr lang="fr-FR" sz="2400" i="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(confirmation, mariage,…).</a:t>
            </a:r>
          </a:p>
          <a:p>
            <a:pPr algn="just"/>
            <a:endParaRPr lang="fr-FR" sz="2800" i="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endParaRPr>
          </a:p>
          <a:p>
            <a:pPr algn="just"/>
            <a:r>
              <a:rPr lang="fr-FR" sz="2800" b="1"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Des époux peuvent même se confesser lors des anniversaires de mariage.</a:t>
            </a:r>
          </a:p>
        </p:txBody>
      </p:sp>
    </p:spTree>
    <p:extLst>
      <p:ext uri="{BB962C8B-B14F-4D97-AF65-F5344CB8AC3E}">
        <p14:creationId xmlns="" xmlns:p14="http://schemas.microsoft.com/office/powerpoint/2010/main" val="171807385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61225" y="200722"/>
            <a:ext cx="10069550" cy="1200329"/>
          </a:xfrm>
          <a:prstGeom prst="rect">
            <a:avLst/>
          </a:prstGeom>
          <a:noFill/>
          <a:ln>
            <a:solidFill>
              <a:srgbClr val="00B050"/>
            </a:solidFill>
          </a:ln>
        </p:spPr>
        <p:txBody>
          <a:bodyPr wrap="square" rtlCol="0">
            <a:spAutoFit/>
          </a:bodyPr>
          <a:lstStyle/>
          <a:p>
            <a:pPr algn="ctr"/>
            <a:r>
              <a:rPr lang="fr-FR" sz="3600" b="1" dirty="0">
                <a:ln>
                  <a:solidFill>
                    <a:srgbClr val="FFFF00"/>
                  </a:solidFill>
                </a:ln>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Les types de confessions rencontrées dans nos paroisses</a:t>
            </a:r>
          </a:p>
        </p:txBody>
      </p:sp>
      <p:sp>
        <p:nvSpPr>
          <p:cNvPr id="5" name="ZoneTexte 4"/>
          <p:cNvSpPr txBox="1"/>
          <p:nvPr/>
        </p:nvSpPr>
        <p:spPr>
          <a:xfrm>
            <a:off x="1061225" y="1717050"/>
            <a:ext cx="10069550" cy="4401205"/>
          </a:xfrm>
          <a:prstGeom prst="rect">
            <a:avLst/>
          </a:prstGeom>
          <a:noFill/>
        </p:spPr>
        <p:txBody>
          <a:bodyPr wrap="square" rtlCol="0">
            <a:spAutoFit/>
          </a:bodyPr>
          <a:lstStyle/>
          <a:p>
            <a:pPr algn="just"/>
            <a:r>
              <a:rPr lang="fr-FR" sz="2800" b="1" dirty="0">
                <a:ln>
                  <a:solidFill>
                    <a:srgbClr val="FF0000"/>
                  </a:solidFill>
                </a:ln>
                <a:solidFill>
                  <a:srgbClr val="0070C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4- La confession d’obligation :</a:t>
            </a:r>
          </a:p>
          <a:p>
            <a:pPr algn="just"/>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Chez beaucoup de chrétiens demeurent l’idée qu’il faut se confesser avant les grandes fêtes. </a:t>
            </a:r>
            <a:r>
              <a:rPr lang="fr-FR" sz="2800" b="1" dirty="0">
                <a:ln>
                  <a:solidFill>
                    <a:srgbClr val="0070C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Ainsi, à Noël, à l’Assomption, à la Toussaint et surtout à Pâques</a:t>
            </a: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les paroisses organisent souvent des </a:t>
            </a:r>
            <a:r>
              <a:rPr lang="fr-FR" sz="2800" b="1" dirty="0">
                <a:ln>
                  <a:solidFill>
                    <a:srgbClr val="FFFF00"/>
                  </a:solidFill>
                </a:ln>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soirées confessions</a:t>
            </a: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D’ailleurs depuis le IV</a:t>
            </a:r>
            <a:r>
              <a:rPr lang="fr-FR" sz="2800" baseline="300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ème</a:t>
            </a: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Concile de Latran convoqué par le pape Innocent III du 11 au 30/11/1215 </a:t>
            </a:r>
            <a:r>
              <a:rPr lang="fr-FR" sz="2400" b="1" i="1" dirty="0">
                <a:solidFill>
                  <a:srgbClr val="FFC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(Canon 21 </a:t>
            </a:r>
            <a:r>
              <a:rPr lang="fr-FR" sz="2400" b="1" i="1" dirty="0" err="1">
                <a:solidFill>
                  <a:srgbClr val="FFC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Omnis</a:t>
            </a:r>
            <a:r>
              <a:rPr lang="fr-FR" sz="2400" b="1" i="1" dirty="0">
                <a:solidFill>
                  <a:srgbClr val="FFC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a:t>
            </a:r>
            <a:r>
              <a:rPr lang="fr-FR" sz="2400" b="1" i="1" dirty="0" err="1">
                <a:solidFill>
                  <a:srgbClr val="FFC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utriusque</a:t>
            </a:r>
            <a:r>
              <a:rPr lang="fr-FR" sz="2400" b="1" i="1" dirty="0">
                <a:solidFill>
                  <a:srgbClr val="FFC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a:t>
            </a:r>
            <a:r>
              <a:rPr lang="fr-FR" sz="2400" b="1" i="1" dirty="0" err="1">
                <a:solidFill>
                  <a:srgbClr val="FFC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sexus</a:t>
            </a:r>
            <a:r>
              <a:rPr lang="fr-FR" sz="2400" b="1" i="1" dirty="0">
                <a:solidFill>
                  <a:srgbClr val="FFC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a:t>
            </a:r>
            <a:r>
              <a:rPr lang="fr-FR" sz="2800" b="1"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l’Eglise fait obligation de se confesser au moins une fois l’an </a:t>
            </a: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et de préférence à Pâques si on ne le faisait qu’une fois par an. </a:t>
            </a:r>
            <a:r>
              <a:rPr lang="fr-FR" sz="2800" b="1" dirty="0">
                <a:ln>
                  <a:solidFill>
                    <a:srgbClr val="FFFF00"/>
                  </a:solidFill>
                </a:ln>
                <a:solidFill>
                  <a:srgbClr val="7030A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On « faisait ses Pâques »</a:t>
            </a:r>
          </a:p>
        </p:txBody>
      </p:sp>
    </p:spTree>
    <p:extLst>
      <p:ext uri="{BB962C8B-B14F-4D97-AF65-F5344CB8AC3E}">
        <p14:creationId xmlns="" xmlns:p14="http://schemas.microsoft.com/office/powerpoint/2010/main" val="425560340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61225" y="200722"/>
            <a:ext cx="10069550" cy="1200329"/>
          </a:xfrm>
          <a:prstGeom prst="rect">
            <a:avLst/>
          </a:prstGeom>
          <a:noFill/>
          <a:ln>
            <a:solidFill>
              <a:srgbClr val="00B050"/>
            </a:solidFill>
          </a:ln>
        </p:spPr>
        <p:txBody>
          <a:bodyPr wrap="square" rtlCol="0">
            <a:spAutoFit/>
          </a:bodyPr>
          <a:lstStyle/>
          <a:p>
            <a:pPr algn="ctr"/>
            <a:r>
              <a:rPr lang="fr-FR" sz="3600" b="1" dirty="0">
                <a:ln>
                  <a:solidFill>
                    <a:srgbClr val="FFFF00"/>
                  </a:solidFill>
                </a:ln>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Les types de confessions rencontrées dans nos paroisses</a:t>
            </a:r>
          </a:p>
        </p:txBody>
      </p:sp>
      <p:sp>
        <p:nvSpPr>
          <p:cNvPr id="5" name="ZoneTexte 4"/>
          <p:cNvSpPr txBox="1"/>
          <p:nvPr/>
        </p:nvSpPr>
        <p:spPr>
          <a:xfrm>
            <a:off x="1061225" y="1750504"/>
            <a:ext cx="10069550" cy="4201150"/>
          </a:xfrm>
          <a:prstGeom prst="rect">
            <a:avLst/>
          </a:prstGeom>
          <a:noFill/>
        </p:spPr>
        <p:txBody>
          <a:bodyPr wrap="square" rtlCol="0">
            <a:spAutoFit/>
          </a:bodyPr>
          <a:lstStyle/>
          <a:p>
            <a:pPr algn="just"/>
            <a:r>
              <a:rPr lang="fr-FR" sz="2800" b="1" dirty="0">
                <a:ln>
                  <a:solidFill>
                    <a:srgbClr val="FF0000"/>
                  </a:solidFill>
                </a:ln>
                <a:solidFill>
                  <a:srgbClr val="0070C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5- La confession de conversion :</a:t>
            </a:r>
          </a:p>
          <a:p>
            <a:pPr algn="just">
              <a:spcAft>
                <a:spcPts val="1800"/>
              </a:spcAft>
            </a:pP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C’est la </a:t>
            </a:r>
            <a:r>
              <a:rPr lang="fr-FR" sz="2800" b="1"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confession de l’enfant prodigue</a:t>
            </a: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Après une longue absence de l’Eglise, une personne demande </a:t>
            </a:r>
            <a:r>
              <a:rPr lang="fr-FR" sz="2800" b="1"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à reprendre sa place auprès des autres fidèles.</a:t>
            </a:r>
          </a:p>
          <a:p>
            <a:pPr algn="just"/>
            <a:r>
              <a:rPr lang="fr-FR" sz="2800" b="1" dirty="0">
                <a:ln>
                  <a:solidFill>
                    <a:srgbClr val="FFFF00"/>
                  </a:solidFill>
                </a:ln>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Il faut un acte fort pour rompre avec la logique d’égoïsme qu’il a vécu jusque-là.</a:t>
            </a: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Il a une nostalgie de sa vie fervente d’autrefois. </a:t>
            </a:r>
            <a:r>
              <a:rPr lang="fr-FR" sz="2800" b="1" dirty="0">
                <a:ln>
                  <a:solidFill>
                    <a:srgbClr val="FFFF00"/>
                  </a:solidFill>
                </a:ln>
                <a:solidFill>
                  <a:srgbClr val="0070C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A Tahiti, on voit souvent ce genre de pénitent se manifester après les retraites du </a:t>
            </a:r>
            <a:r>
              <a:rPr lang="fr-FR" sz="2800" b="1"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Te Vai Ora.</a:t>
            </a:r>
          </a:p>
        </p:txBody>
      </p:sp>
    </p:spTree>
    <p:extLst>
      <p:ext uri="{BB962C8B-B14F-4D97-AF65-F5344CB8AC3E}">
        <p14:creationId xmlns="" xmlns:p14="http://schemas.microsoft.com/office/powerpoint/2010/main" val="1936675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61225" y="200722"/>
            <a:ext cx="10069550" cy="1200329"/>
          </a:xfrm>
          <a:prstGeom prst="rect">
            <a:avLst/>
          </a:prstGeom>
          <a:noFill/>
          <a:ln>
            <a:solidFill>
              <a:srgbClr val="00B050"/>
            </a:solidFill>
          </a:ln>
        </p:spPr>
        <p:txBody>
          <a:bodyPr wrap="square" rtlCol="0">
            <a:spAutoFit/>
          </a:bodyPr>
          <a:lstStyle/>
          <a:p>
            <a:pPr algn="ctr"/>
            <a:r>
              <a:rPr lang="fr-FR" sz="3600" b="1" dirty="0">
                <a:ln>
                  <a:solidFill>
                    <a:srgbClr val="FFFF00"/>
                  </a:solidFill>
                </a:ln>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Les types de confessions rencontrées dans nos paroisses</a:t>
            </a:r>
          </a:p>
        </p:txBody>
      </p:sp>
      <p:sp>
        <p:nvSpPr>
          <p:cNvPr id="5" name="ZoneTexte 4"/>
          <p:cNvSpPr txBox="1"/>
          <p:nvPr/>
        </p:nvSpPr>
        <p:spPr>
          <a:xfrm>
            <a:off x="1061225" y="1750504"/>
            <a:ext cx="10069550" cy="3339376"/>
          </a:xfrm>
          <a:prstGeom prst="rect">
            <a:avLst/>
          </a:prstGeom>
          <a:noFill/>
        </p:spPr>
        <p:txBody>
          <a:bodyPr wrap="square" rtlCol="0">
            <a:spAutoFit/>
          </a:bodyPr>
          <a:lstStyle/>
          <a:p>
            <a:pPr algn="just"/>
            <a:r>
              <a:rPr lang="fr-FR" sz="2800" b="1" dirty="0">
                <a:ln>
                  <a:solidFill>
                    <a:srgbClr val="FF0000"/>
                  </a:solidFill>
                </a:ln>
                <a:solidFill>
                  <a:srgbClr val="0070C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6- La confession qui n’en est pas une :</a:t>
            </a:r>
          </a:p>
          <a:p>
            <a:pPr algn="just">
              <a:spcAft>
                <a:spcPts val="1800"/>
              </a:spcAft>
            </a:pP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C’est le cas de la personne qui a surtout besoin de parler, de partager les difficultés qu’elle rencontre dans sa vie. Elle ne se confesse pas vraiment ; </a:t>
            </a:r>
            <a:r>
              <a:rPr lang="fr-FR" sz="2800" b="1"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elle confesse plus le péché des autres souvent.</a:t>
            </a:r>
          </a:p>
          <a:p>
            <a:pPr algn="just">
              <a:spcAft>
                <a:spcPts val="1800"/>
              </a:spcAft>
            </a:pPr>
            <a:r>
              <a:rPr lang="fr-FR" sz="2800" b="1" dirty="0">
                <a:ln>
                  <a:solidFill>
                    <a:srgbClr val="FFFF00"/>
                  </a:solidFill>
                </a:ln>
                <a:solidFill>
                  <a:srgbClr val="0070C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Elle se confesse même souvent au psy, au marabout et au prêtre dans la même semaine.</a:t>
            </a:r>
          </a:p>
        </p:txBody>
      </p:sp>
    </p:spTree>
    <p:extLst>
      <p:ext uri="{BB962C8B-B14F-4D97-AF65-F5344CB8AC3E}">
        <p14:creationId xmlns="" xmlns:p14="http://schemas.microsoft.com/office/powerpoint/2010/main" val="4193442404"/>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61225" y="1750504"/>
            <a:ext cx="10069550" cy="4201150"/>
          </a:xfrm>
          <a:prstGeom prst="rect">
            <a:avLst/>
          </a:prstGeom>
          <a:noFill/>
        </p:spPr>
        <p:txBody>
          <a:bodyPr wrap="square" rtlCol="0">
            <a:spAutoFit/>
          </a:bodyPr>
          <a:lstStyle/>
          <a:p>
            <a:pPr algn="just">
              <a:spcAft>
                <a:spcPts val="1800"/>
              </a:spcAft>
            </a:pP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Quoiqu’il en soit, depuis Vatican II, une remise en question a été faite au sujet de la baisse de fréquentation du sacrement de pardon.</a:t>
            </a:r>
          </a:p>
          <a:p>
            <a:pPr algn="just">
              <a:spcAft>
                <a:spcPts val="1800"/>
              </a:spcAft>
            </a:pP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Mais on se posait plutôt aussi des questions </a:t>
            </a:r>
            <a:r>
              <a:rPr lang="fr-FR" sz="2800" b="1"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sur le sens même de ce sacrement</a:t>
            </a:r>
            <a:r>
              <a:rPr lang="fr-FR" sz="2800"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en tout cas, sur le sens que l’on donnait à ce sacrement quand on le présentait aux hommes. Une des critiques qui revenait souvent était celle de dire </a:t>
            </a:r>
            <a:r>
              <a:rPr lang="fr-FR" sz="2800" b="1"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qu’il fallait arrêter de voir le sacrement comme quelque chose pour culpabiliser l’homme, pour le faire souffrir ;</a:t>
            </a:r>
          </a:p>
        </p:txBody>
      </p:sp>
      <p:sp>
        <p:nvSpPr>
          <p:cNvPr id="6" name="Rectangle 5"/>
          <p:cNvSpPr/>
          <p:nvPr/>
        </p:nvSpPr>
        <p:spPr>
          <a:xfrm>
            <a:off x="905528" y="212984"/>
            <a:ext cx="2887329" cy="769441"/>
          </a:xfrm>
          <a:prstGeom prst="rect">
            <a:avLst/>
          </a:prstGeom>
          <a:noFill/>
        </p:spPr>
        <p:txBody>
          <a:bodyPr wrap="none" lIns="91440" tIns="45720" rIns="91440" bIns="45720">
            <a:spAutoFit/>
          </a:bodyPr>
          <a:lstStyle/>
          <a:p>
            <a:pPr algn="ctr"/>
            <a:r>
              <a:rPr lang="fr-FR" sz="4400" b="1" cap="none" spc="0" dirty="0">
                <a:ln w="0">
                  <a:solidFill>
                    <a:srgbClr val="FFFF00"/>
                  </a:solidFill>
                </a:ln>
                <a:solidFill>
                  <a:schemeClr val="tx2">
                    <a:lumMod val="60000"/>
                    <a:lumOff val="40000"/>
                  </a:schemeClr>
                </a:solidFill>
                <a:effectLst>
                  <a:reflection blurRad="6350" stA="53000" endA="300" endPos="35500" dir="5400000" sy="-90000" algn="bl" rotWithShape="0"/>
                </a:effectLst>
                <a:latin typeface="Comic Sans MS" panose="030F0702030302020204" pitchFamily="66" charset="0"/>
                <a:cs typeface="Times New Roman" panose="02020603050405020304" pitchFamily="18" charset="0"/>
              </a:rPr>
              <a:t>Conclusion</a:t>
            </a:r>
          </a:p>
        </p:txBody>
      </p:sp>
    </p:spTree>
    <p:extLst>
      <p:ext uri="{BB962C8B-B14F-4D97-AF65-F5344CB8AC3E}">
        <p14:creationId xmlns="" xmlns:p14="http://schemas.microsoft.com/office/powerpoint/2010/main" val="3002223832"/>
      </p:ext>
    </p:extLst>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84976" y="527346"/>
            <a:ext cx="10069550" cy="5309146"/>
          </a:xfrm>
          <a:prstGeom prst="rect">
            <a:avLst/>
          </a:prstGeom>
          <a:noFill/>
          <a:ln w="57150">
            <a:solidFill>
              <a:srgbClr val="0000CC"/>
            </a:solidFill>
          </a:ln>
        </p:spPr>
        <p:txBody>
          <a:bodyPr wrap="square" rtlCol="0">
            <a:spAutoFit/>
          </a:bodyPr>
          <a:lstStyle/>
          <a:p>
            <a:pPr algn="just">
              <a:spcAft>
                <a:spcPts val="1800"/>
              </a:spcAft>
            </a:pPr>
            <a:r>
              <a:rPr lang="fr-FR" sz="3600" b="1"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C’était pour ainsi dire une façon </a:t>
            </a:r>
            <a:r>
              <a:rPr lang="fr-FR" sz="3600" b="1"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négative » </a:t>
            </a:r>
            <a:r>
              <a:rPr lang="fr-FR" sz="3600" b="1"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de présenter le sacrement. Il fallait plutôt le présenter sous un angle </a:t>
            </a:r>
            <a:r>
              <a:rPr lang="fr-FR" sz="3600" b="1"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positif ».</a:t>
            </a:r>
          </a:p>
          <a:p>
            <a:pPr algn="just">
              <a:spcAft>
                <a:spcPts val="1800"/>
              </a:spcAft>
            </a:pPr>
            <a:r>
              <a:rPr lang="fr-FR" sz="3600" b="1"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Une des présentations </a:t>
            </a:r>
            <a:r>
              <a:rPr lang="fr-FR" sz="3600" b="1"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positives » </a:t>
            </a:r>
            <a:r>
              <a:rPr lang="fr-FR" sz="3600" b="1"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proposées par le Concile était </a:t>
            </a:r>
            <a:r>
              <a:rPr lang="fr-FR" sz="3600" b="1" dirty="0">
                <a:ln>
                  <a:solidFill>
                    <a:srgbClr val="FFFF00"/>
                  </a:solidFill>
                </a:ln>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de mettre en avant que le sacrement visait surtout à permettre à Dieu d’exprimer sa miséricorde.</a:t>
            </a:r>
          </a:p>
        </p:txBody>
      </p:sp>
    </p:spTree>
    <p:extLst>
      <p:ext uri="{BB962C8B-B14F-4D97-AF65-F5344CB8AC3E}">
        <p14:creationId xmlns="" xmlns:p14="http://schemas.microsoft.com/office/powerpoint/2010/main" val="2072985804"/>
      </p:ext>
    </p:extLst>
  </p:cSld>
  <p:clrMapOvr>
    <a:masterClrMapping/>
  </p:clrMapOvr>
  <p:transition spd="slow">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17</a:t>
            </a:fld>
            <a:endParaRPr lang="fr-FR" b="1" u="sng" dirty="0">
              <a:solidFill>
                <a:schemeClr val="tx1"/>
              </a:solidFill>
            </a:endParaRPr>
          </a:p>
        </p:txBody>
      </p:sp>
      <p:sp>
        <p:nvSpPr>
          <p:cNvPr id="29697" name="Rectangle 1"/>
          <p:cNvSpPr>
            <a:spLocks noChangeArrowheads="1"/>
          </p:cNvSpPr>
          <p:nvPr/>
        </p:nvSpPr>
        <p:spPr bwMode="auto">
          <a:xfrm>
            <a:off x="498764" y="807522"/>
            <a:ext cx="11162805" cy="3970318"/>
          </a:xfrm>
          <a:prstGeom prst="rect">
            <a:avLst/>
          </a:prstGeom>
          <a:noFill/>
          <a:ln w="57150">
            <a:solidFill>
              <a:srgbClr val="0000CC"/>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Le </a:t>
            </a:r>
            <a:r>
              <a:rPr kumimoji="0" lang="fr-FR" sz="3600" b="1" i="0" u="sng"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pardon</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de Dieu est exprimé par les </a:t>
            </a:r>
            <a:r>
              <a:rPr kumimoji="0" lang="fr-FR" sz="3600" b="1" i="0" u="sng"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paroles</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fr-FR" sz="3600" b="1" i="0" u="sng"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du</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fr-FR" sz="3600" b="1" i="0" u="sng"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prêtre</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 </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Que Dieu notre Père vous montre sa </a:t>
            </a:r>
            <a:r>
              <a:rPr kumimoji="0" lang="fr-FR" sz="3600" b="1" i="1"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miséricorde</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 </a:t>
            </a:r>
            <a:r>
              <a:rPr kumimoji="0" lang="fr-FR" sz="3600" b="1" i="1"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par</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la </a:t>
            </a:r>
            <a:r>
              <a:rPr kumimoji="0" lang="fr-FR" sz="3600" b="1" i="1"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mort</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et la </a:t>
            </a:r>
            <a:r>
              <a:rPr kumimoji="0" lang="fr-FR" sz="3600" b="1" i="1"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résurrection</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de son </a:t>
            </a:r>
            <a:r>
              <a:rPr kumimoji="0" lang="fr-FR" sz="3600" b="1" i="1"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Fils</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il a </a:t>
            </a:r>
            <a:r>
              <a:rPr kumimoji="0" lang="fr-FR" sz="3600" b="1" i="1"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réconcilié</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le monde avec lui et il a </a:t>
            </a:r>
            <a:r>
              <a:rPr kumimoji="0" lang="fr-FR" sz="3600" b="1" i="1"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envoyé</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l’Esprit-Saint pour la </a:t>
            </a:r>
            <a:r>
              <a:rPr kumimoji="0" lang="fr-FR" sz="3600" b="1" i="1"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rémission</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des péchés : par le ministère de l’Eglise qu’</a:t>
            </a:r>
            <a:r>
              <a:rPr kumimoji="0" lang="fr-FR" sz="3600" b="1" i="1"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Il</a:t>
            </a:r>
            <a:r>
              <a:rPr kumimoji="0" lang="fr-FR" sz="3600" b="1" i="1"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vous </a:t>
            </a:r>
            <a:r>
              <a:rPr kumimoji="0" lang="fr-FR" sz="3600" b="1" i="1" u="sng" strike="noStrike" cap="none" normalizeH="0" baseline="0" dirty="0" smtClean="0">
                <a:ln>
                  <a:noFill/>
                </a:ln>
                <a:solidFill>
                  <a:srgbClr val="0070C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donne</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le </a:t>
            </a:r>
            <a:r>
              <a:rPr kumimoji="0" lang="fr-FR" sz="3600" b="1" i="1" u="sng" strike="noStrike" cap="none" normalizeH="0" baseline="0" dirty="0" smtClean="0">
                <a:ln>
                  <a:noFill/>
                </a:ln>
                <a:solidFill>
                  <a:srgbClr val="0070C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pardon</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et la </a:t>
            </a:r>
            <a:r>
              <a:rPr kumimoji="0" lang="fr-FR" sz="3600" b="1" i="1" u="sng" strike="noStrike" cap="none" normalizeH="0" baseline="0" dirty="0" smtClean="0">
                <a:ln>
                  <a:noFill/>
                </a:ln>
                <a:solidFill>
                  <a:srgbClr val="0070C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paix</a:t>
            </a:r>
            <a:r>
              <a:rPr kumimoji="0" lang="fr-FR" sz="36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fr-FR" sz="4800" b="0" i="1"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18</a:t>
            </a:fld>
            <a:endParaRPr lang="fr-FR" b="1" u="sng" dirty="0">
              <a:solidFill>
                <a:schemeClr val="tx1"/>
              </a:solidFill>
            </a:endParaRPr>
          </a:p>
        </p:txBody>
      </p:sp>
      <p:sp>
        <p:nvSpPr>
          <p:cNvPr id="28673" name="Rectangle 1"/>
          <p:cNvSpPr>
            <a:spLocks noChangeArrowheads="1"/>
          </p:cNvSpPr>
          <p:nvPr/>
        </p:nvSpPr>
        <p:spPr bwMode="auto">
          <a:xfrm>
            <a:off x="296883" y="166255"/>
            <a:ext cx="11514691" cy="523220"/>
          </a:xfrm>
          <a:prstGeom prst="rect">
            <a:avLst/>
          </a:prstGeom>
          <a:solidFill>
            <a:srgbClr val="FFFF00"/>
          </a:solidFill>
          <a:ln w="9525">
            <a:noFill/>
            <a:miter lim="800000"/>
            <a:headEnd/>
            <a:tailEnd/>
          </a:ln>
          <a:effectLst>
            <a:outerShdw blurRad="152400" dist="317500" dir="5400000" sx="90000" sy="-19000" rotWithShape="0">
              <a:prstClr val="black">
                <a:alpha val="15000"/>
              </a:prstClr>
            </a:outerShdw>
          </a:effectLst>
          <a:scene3d>
            <a:camera prst="orthographicFront"/>
            <a:lightRig rig="threePt" dir="t"/>
          </a:scene3d>
          <a:sp3d>
            <a:bevelT prst="relaxedInset"/>
          </a:sp3d>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Quelle différence entre confession, réconciliation et pénitence ?</a:t>
            </a:r>
            <a:endParaRPr kumimoji="0" lang="fr-FR" sz="4000" b="0"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6" name="Rectangle 5"/>
          <p:cNvSpPr/>
          <p:nvPr/>
        </p:nvSpPr>
        <p:spPr>
          <a:xfrm>
            <a:off x="1056904" y="1075154"/>
            <a:ext cx="10058399" cy="954107"/>
          </a:xfrm>
          <a:prstGeom prst="rect">
            <a:avLst/>
          </a:prstGeom>
          <a:scene3d>
            <a:camera prst="orthographicFront"/>
            <a:lightRig rig="threePt" dir="t"/>
          </a:scene3d>
          <a:sp3d>
            <a:bevelT prst="angle"/>
          </a:sp3d>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fr-FR" sz="2800" dirty="0" smtClean="0">
                <a:latin typeface="Comic Sans MS" pitchFamily="66" charset="0"/>
              </a:rPr>
              <a:t>La confession est le nom traditionnel désignant autrefois l´ensemble du sacrement de pénitence et de réconciliation. </a:t>
            </a:r>
            <a:endParaRPr lang="fr-FR" sz="2800" dirty="0">
              <a:latin typeface="Comic Sans MS" pitchFamily="66" charset="0"/>
            </a:endParaRPr>
          </a:p>
        </p:txBody>
      </p:sp>
      <p:sp>
        <p:nvSpPr>
          <p:cNvPr id="7" name="Rectangle 6"/>
          <p:cNvSpPr/>
          <p:nvPr/>
        </p:nvSpPr>
        <p:spPr>
          <a:xfrm>
            <a:off x="328553" y="2717953"/>
            <a:ext cx="309091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Confession</a:t>
            </a:r>
            <a:endParaRPr lang="fr-FR"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8" name="Égal 7"/>
          <p:cNvSpPr/>
          <p:nvPr/>
        </p:nvSpPr>
        <p:spPr>
          <a:xfrm>
            <a:off x="3443844" y="2731325"/>
            <a:ext cx="1009402" cy="831273"/>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a:off x="4488640" y="2899952"/>
            <a:ext cx="7486345" cy="523220"/>
          </a:xfrm>
          <a:prstGeom prst="rect">
            <a:avLst/>
          </a:prstGeom>
        </p:spPr>
        <p:txBody>
          <a:bodyPr wrap="none">
            <a:spAutoFit/>
          </a:bodyPr>
          <a:lstStyle/>
          <a:p>
            <a:pPr algn="ctr"/>
            <a:r>
              <a:rPr lang="fr-FR" sz="2800" b="1" dirty="0" smtClean="0">
                <a:effectLst>
                  <a:outerShdw blurRad="38100" dist="38100" dir="2700000" algn="tl">
                    <a:srgbClr val="000000">
                      <a:alpha val="43137"/>
                    </a:srgbClr>
                  </a:outerShdw>
                </a:effectLst>
                <a:latin typeface="Comic Sans MS" pitchFamily="66" charset="0"/>
              </a:rPr>
              <a:t>Reconnaissance de l’amour fidèle de Dieu </a:t>
            </a:r>
            <a:endParaRPr lang="fr-FR" sz="2800" b="1" dirty="0">
              <a:effectLst>
                <a:outerShdw blurRad="38100" dist="38100" dir="2700000" algn="tl">
                  <a:srgbClr val="000000">
                    <a:alpha val="43137"/>
                  </a:srgbClr>
                </a:outerShdw>
              </a:effectLst>
              <a:latin typeface="Comic Sans MS" pitchFamily="66" charset="0"/>
            </a:endParaRPr>
          </a:p>
        </p:txBody>
      </p:sp>
      <p:sp>
        <p:nvSpPr>
          <p:cNvPr id="10" name="Rectangle 9"/>
          <p:cNvSpPr/>
          <p:nvPr/>
        </p:nvSpPr>
        <p:spPr>
          <a:xfrm>
            <a:off x="314699" y="3891630"/>
            <a:ext cx="3924472"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400" b="1" cap="none" spc="50" dirty="0" smtClean="0">
                <a:ln w="11430"/>
                <a:solidFill>
                  <a:srgbClr val="0070C0"/>
                </a:solidFill>
                <a:effectLst>
                  <a:outerShdw blurRad="76200" dist="50800" dir="5400000" algn="tl" rotWithShape="0">
                    <a:srgbClr val="000000">
                      <a:alpha val="65000"/>
                    </a:srgbClr>
                  </a:outerShdw>
                </a:effectLst>
                <a:latin typeface="Comic Sans MS" pitchFamily="66" charset="0"/>
              </a:rPr>
              <a:t>Réconciliation</a:t>
            </a:r>
            <a:endParaRPr lang="fr-FR" sz="4400" b="1" cap="none" spc="50" dirty="0">
              <a:ln w="11430"/>
              <a:solidFill>
                <a:srgbClr val="0070C0"/>
              </a:solidFill>
              <a:effectLst>
                <a:outerShdw blurRad="76200" dist="50800" dir="5400000" algn="tl" rotWithShape="0">
                  <a:srgbClr val="000000">
                    <a:alpha val="65000"/>
                  </a:srgbClr>
                </a:outerShdw>
              </a:effectLst>
              <a:latin typeface="Comic Sans MS" pitchFamily="66" charset="0"/>
            </a:endParaRPr>
          </a:p>
        </p:txBody>
      </p:sp>
      <p:sp>
        <p:nvSpPr>
          <p:cNvPr id="12" name="Égal 11"/>
          <p:cNvSpPr/>
          <p:nvPr/>
        </p:nvSpPr>
        <p:spPr>
          <a:xfrm>
            <a:off x="4213761" y="3881252"/>
            <a:ext cx="1009402" cy="831273"/>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Rectangle 12"/>
          <p:cNvSpPr/>
          <p:nvPr/>
        </p:nvSpPr>
        <p:spPr>
          <a:xfrm>
            <a:off x="5238033" y="4039980"/>
            <a:ext cx="6660798" cy="492443"/>
          </a:xfrm>
          <a:prstGeom prst="rect">
            <a:avLst/>
          </a:prstGeom>
        </p:spPr>
        <p:txBody>
          <a:bodyPr wrap="none">
            <a:spAutoFit/>
          </a:bodyPr>
          <a:lstStyle/>
          <a:p>
            <a:r>
              <a:rPr lang="fr-FR" sz="2600" b="1" dirty="0" smtClean="0">
                <a:effectLst>
                  <a:outerShdw blurRad="38100" dist="38100" dir="2700000" algn="tl">
                    <a:srgbClr val="000000">
                      <a:alpha val="43137"/>
                    </a:srgbClr>
                  </a:outerShdw>
                </a:effectLst>
                <a:latin typeface="Comic Sans MS" pitchFamily="66" charset="0"/>
              </a:rPr>
              <a:t>L’acte gratuit par lequel Dieu pardonne </a:t>
            </a:r>
            <a:endParaRPr lang="fr-FR" sz="2600" b="1" dirty="0">
              <a:effectLst>
                <a:outerShdw blurRad="38100" dist="38100" dir="2700000" algn="tl">
                  <a:srgbClr val="000000">
                    <a:alpha val="43137"/>
                  </a:srgbClr>
                </a:outerShdw>
              </a:effectLst>
              <a:latin typeface="Comic Sans MS" pitchFamily="66" charset="0"/>
            </a:endParaRPr>
          </a:p>
        </p:txBody>
      </p:sp>
      <p:sp>
        <p:nvSpPr>
          <p:cNvPr id="14" name="Rectangle 13"/>
          <p:cNvSpPr/>
          <p:nvPr/>
        </p:nvSpPr>
        <p:spPr>
          <a:xfrm>
            <a:off x="324595" y="5100934"/>
            <a:ext cx="279595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400" b="1" cap="none" spc="50" dirty="0" smtClean="0">
                <a:ln w="11430"/>
                <a:solidFill>
                  <a:srgbClr val="00B050"/>
                </a:solidFill>
                <a:effectLst>
                  <a:outerShdw blurRad="76200" dist="50800" dir="5400000" algn="tl" rotWithShape="0">
                    <a:srgbClr val="000000">
                      <a:alpha val="65000"/>
                    </a:srgbClr>
                  </a:outerShdw>
                </a:effectLst>
                <a:latin typeface="Comic Sans MS" pitchFamily="66" charset="0"/>
              </a:rPr>
              <a:t>Pénitence</a:t>
            </a:r>
            <a:endParaRPr lang="fr-FR" sz="4400" b="1" cap="none" spc="50" dirty="0">
              <a:ln w="11430"/>
              <a:solidFill>
                <a:srgbClr val="00B050"/>
              </a:solidFill>
              <a:effectLst>
                <a:outerShdw blurRad="76200" dist="50800" dir="5400000" algn="tl" rotWithShape="0">
                  <a:srgbClr val="000000">
                    <a:alpha val="65000"/>
                  </a:srgbClr>
                </a:outerShdw>
              </a:effectLst>
              <a:latin typeface="Comic Sans MS" pitchFamily="66" charset="0"/>
            </a:endParaRPr>
          </a:p>
        </p:txBody>
      </p:sp>
      <p:sp>
        <p:nvSpPr>
          <p:cNvPr id="15" name="Égal 14"/>
          <p:cNvSpPr/>
          <p:nvPr/>
        </p:nvSpPr>
        <p:spPr>
          <a:xfrm>
            <a:off x="3083626" y="5161808"/>
            <a:ext cx="1009402" cy="831273"/>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Rectangle 15"/>
          <p:cNvSpPr/>
          <p:nvPr/>
        </p:nvSpPr>
        <p:spPr>
          <a:xfrm>
            <a:off x="4193408" y="5322516"/>
            <a:ext cx="5827236" cy="523220"/>
          </a:xfrm>
          <a:prstGeom prst="rect">
            <a:avLst/>
          </a:prstGeom>
        </p:spPr>
        <p:txBody>
          <a:bodyPr wrap="none">
            <a:spAutoFit/>
          </a:bodyPr>
          <a:lstStyle/>
          <a:p>
            <a:r>
              <a:rPr lang="fr-FR" sz="2800" b="1" dirty="0" smtClean="0">
                <a:effectLst>
                  <a:outerShdw blurRad="38100" dist="38100" dir="2700000" algn="tl">
                    <a:srgbClr val="000000">
                      <a:alpha val="43137"/>
                    </a:srgbClr>
                  </a:outerShdw>
                </a:effectLst>
                <a:latin typeface="Comic Sans MS" pitchFamily="66" charset="0"/>
              </a:rPr>
              <a:t>C’est implorer le pardon de Dieu</a:t>
            </a:r>
            <a:endParaRPr lang="fr-FR" sz="2800"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par>
                                <p:cTn id="32" presetID="47" presetClass="entr" presetSubtype="0" fill="hold" grpId="1"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anim calcmode="lin" valueType="num">
                                      <p:cBhvr>
                                        <p:cTn id="47" dur="500" fill="hold"/>
                                        <p:tgtEl>
                                          <p:spTgt spid="14"/>
                                        </p:tgtEl>
                                        <p:attrNameLst>
                                          <p:attrName>ppt_x</p:attrName>
                                        </p:attrNameLst>
                                      </p:cBhvr>
                                      <p:tavLst>
                                        <p:tav tm="0">
                                          <p:val>
                                            <p:strVal val="#ppt_x"/>
                                          </p:val>
                                        </p:tav>
                                        <p:tav tm="100000">
                                          <p:val>
                                            <p:strVal val="#ppt_x"/>
                                          </p:val>
                                        </p:tav>
                                      </p:tavLst>
                                    </p:anim>
                                    <p:anim calcmode="lin" valueType="num">
                                      <p:cBhvr>
                                        <p:cTn id="48" dur="500" fill="hold"/>
                                        <p:tgtEl>
                                          <p:spTgt spid="1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anim calcmode="lin" valueType="num">
                                      <p:cBhvr>
                                        <p:cTn id="52" dur="500" fill="hold"/>
                                        <p:tgtEl>
                                          <p:spTgt spid="15"/>
                                        </p:tgtEl>
                                        <p:attrNameLst>
                                          <p:attrName>ppt_x</p:attrName>
                                        </p:attrNameLst>
                                      </p:cBhvr>
                                      <p:tavLst>
                                        <p:tav tm="0">
                                          <p:val>
                                            <p:strVal val="#ppt_x"/>
                                          </p:val>
                                        </p:tav>
                                        <p:tav tm="100000">
                                          <p:val>
                                            <p:strVal val="#ppt_x"/>
                                          </p:val>
                                        </p:tav>
                                      </p:tavLst>
                                    </p:anim>
                                    <p:anim calcmode="lin" valueType="num">
                                      <p:cBhvr>
                                        <p:cTn id="5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2" grpId="1" animBg="1"/>
      <p:bldP spid="13" grpId="0"/>
      <p:bldP spid="14" grpId="0"/>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19</a:t>
            </a:fld>
            <a:endParaRPr lang="fr-FR" b="1" u="sng" dirty="0">
              <a:solidFill>
                <a:schemeClr val="tx1"/>
              </a:solidFill>
            </a:endParaRPr>
          </a:p>
        </p:txBody>
      </p:sp>
      <p:sp>
        <p:nvSpPr>
          <p:cNvPr id="27649" name="Rectangle 1"/>
          <p:cNvSpPr>
            <a:spLocks noChangeArrowheads="1"/>
          </p:cNvSpPr>
          <p:nvPr/>
        </p:nvSpPr>
        <p:spPr bwMode="auto">
          <a:xfrm>
            <a:off x="890649" y="213756"/>
            <a:ext cx="10438410" cy="1200329"/>
          </a:xfrm>
          <a:prstGeom prst="rect">
            <a:avLst/>
          </a:prstGeom>
          <a:solidFill>
            <a:srgbClr val="FFFF00"/>
          </a:solidFill>
          <a:ln w="9525">
            <a:noFill/>
            <a:miter lim="800000"/>
            <a:headEnd/>
            <a:tailEnd/>
          </a:ln>
          <a:effectLst/>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Pourquoi se confesser à un prêtre et pas directement à Dieu ?</a:t>
            </a:r>
            <a:endParaRPr kumimoji="0" lang="fr-FR" sz="4800" b="0" i="0" u="none" strike="noStrike" cap="none" normalizeH="0" baseline="0"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6" name="Rectangle 5"/>
          <p:cNvSpPr/>
          <p:nvPr/>
        </p:nvSpPr>
        <p:spPr>
          <a:xfrm>
            <a:off x="1033153" y="2088561"/>
            <a:ext cx="10082151" cy="3477875"/>
          </a:xfrm>
          <a:prstGeom prst="rect">
            <a:avLst/>
          </a:prstGeom>
          <a:ln w="57150">
            <a:solidFill>
              <a:srgbClr val="0000CC"/>
            </a:solidFill>
          </a:ln>
        </p:spPr>
        <p:txBody>
          <a:bodyPr wrap="square">
            <a:spAutoFit/>
          </a:bodyPr>
          <a:lstStyle/>
          <a:p>
            <a:pPr algn="just"/>
            <a:r>
              <a:rPr lang="fr-FR" sz="3200" dirty="0" smtClean="0">
                <a:latin typeface="Comic Sans MS" pitchFamily="66" charset="0"/>
              </a:rPr>
              <a:t>C’est Jésus qui dit à ses apôtres : </a:t>
            </a:r>
            <a:r>
              <a:rPr lang="fr-FR" sz="4400" b="1"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rPr>
              <a:t>«</a:t>
            </a:r>
            <a:r>
              <a:rPr lang="fr-FR" sz="3200" dirty="0" smtClean="0">
                <a:latin typeface="Comic Sans MS" pitchFamily="66" charset="0"/>
              </a:rPr>
              <a:t> </a:t>
            </a:r>
            <a:r>
              <a:rPr lang="fr-FR" sz="4400" b="1"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rPr>
              <a:t>Ceux à qui vous pardonnerez leurs péchés seront pardonnés ; ceux à qui vous ne les pardonnerez pas ne seront pas pardonnés » </a:t>
            </a:r>
            <a:r>
              <a:rPr lang="fr-FR" sz="2400" b="1" i="1" dirty="0" smtClean="0">
                <a:solidFill>
                  <a:schemeClr val="accent4">
                    <a:lumMod val="75000"/>
                  </a:schemeClr>
                </a:solidFill>
                <a:latin typeface="Comic Sans MS" pitchFamily="66" charset="0"/>
              </a:rPr>
              <a:t>(</a:t>
            </a:r>
            <a:r>
              <a:rPr lang="fr-FR" sz="2400" b="1" i="1" dirty="0" err="1" smtClean="0">
                <a:solidFill>
                  <a:schemeClr val="accent4">
                    <a:lumMod val="75000"/>
                  </a:schemeClr>
                </a:solidFill>
                <a:latin typeface="Comic Sans MS" pitchFamily="66" charset="0"/>
              </a:rPr>
              <a:t>Jn</a:t>
            </a:r>
            <a:r>
              <a:rPr lang="fr-FR" sz="2400" b="1" i="1" dirty="0" smtClean="0">
                <a:solidFill>
                  <a:schemeClr val="accent4">
                    <a:lumMod val="75000"/>
                  </a:schemeClr>
                </a:solidFill>
                <a:latin typeface="Comic Sans MS" pitchFamily="66" charset="0"/>
              </a:rPr>
              <a:t>, 20, 19-23). </a:t>
            </a:r>
            <a:endParaRPr lang="fr-FR" sz="3200" b="1" i="1" dirty="0">
              <a:solidFill>
                <a:schemeClr val="accent4">
                  <a:lumMod val="75000"/>
                </a:schemeClr>
              </a:solidFill>
              <a:latin typeface="Comic Sans MS" pitchFamily="66"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2</a:t>
            </a:fld>
            <a:endParaRPr lang="fr-FR" b="1" u="sng" dirty="0">
              <a:solidFill>
                <a:schemeClr val="tx1"/>
              </a:solidFill>
            </a:endParaRPr>
          </a:p>
        </p:txBody>
      </p:sp>
      <p:sp>
        <p:nvSpPr>
          <p:cNvPr id="10" name="Rectangle 9"/>
          <p:cNvSpPr/>
          <p:nvPr/>
        </p:nvSpPr>
        <p:spPr>
          <a:xfrm>
            <a:off x="2434442" y="4808010"/>
            <a:ext cx="7255823" cy="830997"/>
          </a:xfrm>
          <a:prstGeom prst="rect">
            <a:avLst/>
          </a:prstGeom>
          <a:solidFill>
            <a:schemeClr val="bg1">
              <a:lumMod val="85000"/>
            </a:schemeClr>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square" lIns="91440" tIns="45720" rIns="91440" bIns="45720">
            <a:spAutoFit/>
            <a:sp3d contourW="25400" prstMaterial="matte">
              <a:bevelT w="25400" h="55880" prst="artDeco"/>
              <a:contourClr>
                <a:schemeClr val="accent2">
                  <a:tint val="20000"/>
                </a:schemeClr>
              </a:contourClr>
            </a:sp3d>
          </a:bodyPr>
          <a:lstStyle/>
          <a:p>
            <a:pPr algn="ctr"/>
            <a:r>
              <a:rPr lang="fr-FR" sz="4800" b="1" spc="50" dirty="0" smtClean="0">
                <a:ln w="11430">
                  <a:solidFill>
                    <a:schemeClr val="bg1"/>
                  </a:solidFill>
                </a:ln>
                <a:effectLst>
                  <a:outerShdw blurRad="76200" dist="50800" dir="5400000" algn="tl" rotWithShape="0">
                    <a:srgbClr val="000000">
                      <a:alpha val="65000"/>
                    </a:srgbClr>
                  </a:outerShdw>
                </a:effectLst>
                <a:latin typeface="Cooper Black" pitchFamily="18" charset="0"/>
              </a:rPr>
              <a:t>Samedi 23 Mars 2019</a:t>
            </a:r>
            <a:endParaRPr lang="fr-FR" sz="4800" b="1" cap="none" spc="50" dirty="0">
              <a:ln w="11430"/>
              <a:effectLst>
                <a:outerShdw blurRad="76200" dist="50800" dir="5400000" algn="tl" rotWithShape="0">
                  <a:srgbClr val="000000">
                    <a:alpha val="65000"/>
                  </a:srgbClr>
                </a:outerShdw>
              </a:effectLst>
              <a:latin typeface="Cooper Black" pitchFamily="18" charset="0"/>
            </a:endParaRPr>
          </a:p>
        </p:txBody>
      </p:sp>
      <p:sp>
        <p:nvSpPr>
          <p:cNvPr id="12" name="Rectangle 11"/>
          <p:cNvSpPr/>
          <p:nvPr/>
        </p:nvSpPr>
        <p:spPr>
          <a:xfrm>
            <a:off x="776660" y="176633"/>
            <a:ext cx="10600402" cy="830997"/>
          </a:xfrm>
          <a:prstGeom prst="rect">
            <a:avLst/>
          </a:prstGeom>
          <a:solidFill>
            <a:schemeClr val="bg1">
              <a:lumMod val="85000"/>
            </a:schemeClr>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none" lIns="91440" tIns="45720" rIns="91440" bIns="45720">
            <a:spAutoFit/>
            <a:sp3d contourW="25400" prstMaterial="matte">
              <a:bevelT w="25400" h="55880" prst="artDeco"/>
              <a:contourClr>
                <a:schemeClr val="accent2">
                  <a:tint val="20000"/>
                </a:schemeClr>
              </a:contourClr>
            </a:sp3d>
          </a:bodyPr>
          <a:lstStyle/>
          <a:p>
            <a:pPr algn="ctr"/>
            <a:r>
              <a:rPr lang="fr-FR" sz="4800" b="1" cap="none" spc="50" dirty="0" smtClean="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rPr>
              <a:t>Catéchèse sainte Maria GORETTI</a:t>
            </a:r>
            <a:endParaRPr lang="fr-FR" sz="4800" b="1" cap="none" spc="50" dirty="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endParaRPr>
          </a:p>
        </p:txBody>
      </p:sp>
      <p:pic>
        <p:nvPicPr>
          <p:cNvPr id="6" name="Image 5" descr="goretti-santa-maria.b.megf.mierc.-13-de-julio-de-2011..jpg"/>
          <p:cNvPicPr>
            <a:picLocks noChangeAspect="1"/>
          </p:cNvPicPr>
          <p:nvPr/>
        </p:nvPicPr>
        <p:blipFill>
          <a:blip r:embed="rId2"/>
          <a:stretch>
            <a:fillRect/>
          </a:stretch>
        </p:blipFill>
        <p:spPr>
          <a:xfrm>
            <a:off x="4667003" y="1396416"/>
            <a:ext cx="2805420" cy="3065181"/>
          </a:xfrm>
          <a:prstGeom prst="ellipse">
            <a:avLst/>
          </a:prstGeom>
          <a:ln>
            <a:noFill/>
          </a:ln>
          <a:effectLst>
            <a:softEdge rad="112500"/>
          </a:effectLst>
        </p:spPr>
      </p:pic>
    </p:spTree>
    <p:extLst>
      <p:ext uri="{BB962C8B-B14F-4D97-AF65-F5344CB8AC3E}">
        <p14:creationId xmlns:p14="http://schemas.microsoft.com/office/powerpoint/2010/main" xmlns="" val="3306380115"/>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20</a:t>
            </a:fld>
            <a:endParaRPr lang="fr-FR" b="1" u="sng" dirty="0">
              <a:solidFill>
                <a:schemeClr val="tx1"/>
              </a:solidFill>
            </a:endParaRPr>
          </a:p>
        </p:txBody>
      </p:sp>
      <p:sp>
        <p:nvSpPr>
          <p:cNvPr id="4" name="Rectangle 3"/>
          <p:cNvSpPr/>
          <p:nvPr/>
        </p:nvSpPr>
        <p:spPr>
          <a:xfrm>
            <a:off x="380011" y="453771"/>
            <a:ext cx="5438898" cy="5570756"/>
          </a:xfrm>
          <a:prstGeom prst="rect">
            <a:avLst/>
          </a:prstGeom>
        </p:spPr>
        <p:txBody>
          <a:bodyPr wrap="square">
            <a:spAutoFit/>
          </a:bodyPr>
          <a:lstStyle/>
          <a:p>
            <a:r>
              <a:rPr lang="fr-FR" sz="3600" b="1" dirty="0" smtClean="0">
                <a:effectLst>
                  <a:outerShdw blurRad="38100" dist="38100" dir="2700000" algn="tl">
                    <a:srgbClr val="000000">
                      <a:alpha val="43137"/>
                    </a:srgbClr>
                  </a:outerShdw>
                </a:effectLst>
                <a:latin typeface="Comic Sans MS" pitchFamily="66" charset="0"/>
              </a:rPr>
              <a:t>Les </a:t>
            </a:r>
            <a:r>
              <a:rPr lang="fr-FR" sz="3600" b="1" u="sng" dirty="0" smtClean="0">
                <a:solidFill>
                  <a:srgbClr val="0000CC"/>
                </a:solidFill>
                <a:effectLst>
                  <a:outerShdw blurRad="38100" dist="38100" dir="2700000" algn="tl">
                    <a:srgbClr val="000000">
                      <a:alpha val="43137"/>
                    </a:srgbClr>
                  </a:outerShdw>
                </a:effectLst>
                <a:latin typeface="Comic Sans MS" pitchFamily="66" charset="0"/>
              </a:rPr>
              <a:t>apôtres</a:t>
            </a:r>
            <a:r>
              <a:rPr lang="fr-FR" sz="3600" b="1" dirty="0" smtClean="0">
                <a:effectLst>
                  <a:outerShdw blurRad="38100" dist="38100" dir="2700000" algn="tl">
                    <a:srgbClr val="000000">
                      <a:alpha val="43137"/>
                    </a:srgbClr>
                  </a:outerShdw>
                </a:effectLst>
                <a:latin typeface="Comic Sans MS" pitchFamily="66" charset="0"/>
              </a:rPr>
              <a:t> et leurs </a:t>
            </a:r>
            <a:r>
              <a:rPr lang="fr-FR" sz="3600" b="1" u="sng" dirty="0" smtClean="0">
                <a:solidFill>
                  <a:srgbClr val="0000CC"/>
                </a:solidFill>
                <a:effectLst>
                  <a:outerShdw blurRad="38100" dist="38100" dir="2700000" algn="tl">
                    <a:srgbClr val="000000">
                      <a:alpha val="43137"/>
                    </a:srgbClr>
                  </a:outerShdw>
                </a:effectLst>
                <a:latin typeface="Comic Sans MS" pitchFamily="66" charset="0"/>
              </a:rPr>
              <a:t>successeurs</a:t>
            </a:r>
            <a:r>
              <a:rPr lang="fr-FR" sz="3600" b="1" dirty="0" smtClean="0">
                <a:effectLst>
                  <a:outerShdw blurRad="38100" dist="38100" dir="2700000" algn="tl">
                    <a:srgbClr val="000000">
                      <a:alpha val="43137"/>
                    </a:srgbClr>
                  </a:outerShdw>
                </a:effectLst>
                <a:latin typeface="Comic Sans MS" pitchFamily="66" charset="0"/>
              </a:rPr>
              <a:t> : les </a:t>
            </a:r>
            <a:r>
              <a:rPr lang="fr-FR" sz="3600" b="1" u="sng" dirty="0" smtClean="0">
                <a:solidFill>
                  <a:srgbClr val="FF0000"/>
                </a:solidFill>
                <a:effectLst>
                  <a:outerShdw blurRad="38100" dist="38100" dir="2700000" algn="tl">
                    <a:srgbClr val="000000">
                      <a:alpha val="43137"/>
                    </a:srgbClr>
                  </a:outerShdw>
                </a:effectLst>
                <a:latin typeface="Comic Sans MS" pitchFamily="66" charset="0"/>
              </a:rPr>
              <a:t>évêques</a:t>
            </a:r>
            <a:r>
              <a:rPr lang="fr-FR" sz="3600" b="1" dirty="0" smtClean="0">
                <a:effectLst>
                  <a:outerShdw blurRad="38100" dist="38100" dir="2700000" algn="tl">
                    <a:srgbClr val="000000">
                      <a:alpha val="43137"/>
                    </a:srgbClr>
                  </a:outerShdw>
                </a:effectLst>
                <a:latin typeface="Comic Sans MS" pitchFamily="66" charset="0"/>
              </a:rPr>
              <a:t> et les </a:t>
            </a:r>
            <a:r>
              <a:rPr lang="fr-FR" sz="3600" b="1" u="sng" dirty="0" smtClean="0">
                <a:solidFill>
                  <a:srgbClr val="FF0000"/>
                </a:solidFill>
                <a:effectLst>
                  <a:outerShdw blurRad="38100" dist="38100" dir="2700000" algn="tl">
                    <a:srgbClr val="000000">
                      <a:alpha val="43137"/>
                    </a:srgbClr>
                  </a:outerShdw>
                </a:effectLst>
                <a:latin typeface="Comic Sans MS" pitchFamily="66" charset="0"/>
              </a:rPr>
              <a:t>prêtres</a:t>
            </a:r>
            <a:r>
              <a:rPr lang="fr-FR" sz="3600" b="1" dirty="0" smtClean="0">
                <a:effectLst>
                  <a:outerShdw blurRad="38100" dist="38100" dir="2700000" algn="tl">
                    <a:srgbClr val="000000">
                      <a:alpha val="43137"/>
                    </a:srgbClr>
                  </a:outerShdw>
                </a:effectLst>
                <a:latin typeface="Comic Sans MS" pitchFamily="66" charset="0"/>
              </a:rPr>
              <a:t>, </a:t>
            </a:r>
            <a:r>
              <a:rPr lang="fr-FR" sz="3200" b="1" i="1" dirty="0" smtClean="0">
                <a:solidFill>
                  <a:schemeClr val="accent4">
                    <a:lumMod val="75000"/>
                  </a:schemeClr>
                </a:solidFill>
                <a:effectLst>
                  <a:outerShdw blurRad="38100" dist="38100" dir="2700000" algn="tl">
                    <a:srgbClr val="000000">
                      <a:alpha val="43137"/>
                    </a:srgbClr>
                  </a:outerShdw>
                </a:effectLst>
                <a:latin typeface="Comic Sans MS" pitchFamily="66" charset="0"/>
              </a:rPr>
              <a:t>(leurs collaborateurs) </a:t>
            </a:r>
            <a:r>
              <a:rPr lang="fr-FR" sz="3600" b="1" dirty="0" smtClean="0">
                <a:effectLst>
                  <a:outerShdw blurRad="38100" dist="38100" dir="2700000" algn="tl">
                    <a:srgbClr val="000000">
                      <a:alpha val="43137"/>
                    </a:srgbClr>
                  </a:outerShdw>
                </a:effectLst>
                <a:latin typeface="Comic Sans MS" pitchFamily="66" charset="0"/>
              </a:rPr>
              <a:t>deviennent des </a:t>
            </a:r>
            <a:r>
              <a:rPr lang="fr-FR" sz="3600" b="1" u="sng" dirty="0" smtClean="0">
                <a:solidFill>
                  <a:srgbClr val="0070C0"/>
                </a:solidFill>
                <a:effectLst>
                  <a:outerShdw blurRad="38100" dist="38100" dir="2700000" algn="tl">
                    <a:srgbClr val="000000">
                      <a:alpha val="43137"/>
                    </a:srgbClr>
                  </a:outerShdw>
                </a:effectLst>
                <a:latin typeface="Comic Sans MS" pitchFamily="66" charset="0"/>
              </a:rPr>
              <a:t>instruments</a:t>
            </a:r>
            <a:r>
              <a:rPr lang="fr-FR" sz="3600" b="1" dirty="0" smtClean="0">
                <a:effectLst>
                  <a:outerShdw blurRad="38100" dist="38100" dir="2700000" algn="tl">
                    <a:srgbClr val="000000">
                      <a:alpha val="43137"/>
                    </a:srgbClr>
                  </a:outerShdw>
                </a:effectLst>
                <a:latin typeface="Comic Sans MS" pitchFamily="66" charset="0"/>
              </a:rPr>
              <a:t> de la </a:t>
            </a:r>
            <a:r>
              <a:rPr lang="fr-FR" sz="3600" b="1" u="sng" dirty="0" smtClean="0">
                <a:solidFill>
                  <a:srgbClr val="7030A0"/>
                </a:solidFill>
                <a:effectLst>
                  <a:outerShdw blurRad="38100" dist="38100" dir="2700000" algn="tl">
                    <a:srgbClr val="000000">
                      <a:alpha val="43137"/>
                    </a:srgbClr>
                  </a:outerShdw>
                </a:effectLst>
                <a:latin typeface="Comic Sans MS" pitchFamily="66" charset="0"/>
              </a:rPr>
              <a:t>Miséricorde</a:t>
            </a:r>
            <a:r>
              <a:rPr lang="fr-FR" sz="3600" b="1" dirty="0" smtClean="0">
                <a:effectLst>
                  <a:outerShdw blurRad="38100" dist="38100" dir="2700000" algn="tl">
                    <a:srgbClr val="000000">
                      <a:alpha val="43137"/>
                    </a:srgbClr>
                  </a:outerShdw>
                </a:effectLst>
                <a:latin typeface="Comic Sans MS" pitchFamily="66" charset="0"/>
              </a:rPr>
              <a:t> </a:t>
            </a:r>
            <a:r>
              <a:rPr lang="fr-FR" sz="3600" b="1" u="sng" dirty="0" smtClean="0">
                <a:solidFill>
                  <a:srgbClr val="7030A0"/>
                </a:solidFill>
                <a:effectLst>
                  <a:outerShdw blurRad="38100" dist="38100" dir="2700000" algn="tl">
                    <a:srgbClr val="000000">
                      <a:alpha val="43137"/>
                    </a:srgbClr>
                  </a:outerShdw>
                </a:effectLst>
                <a:latin typeface="Comic Sans MS" pitchFamily="66" charset="0"/>
              </a:rPr>
              <a:t>Divine</a:t>
            </a:r>
            <a:r>
              <a:rPr lang="fr-FR" sz="3600" b="1" dirty="0" smtClean="0">
                <a:effectLst>
                  <a:outerShdw blurRad="38100" dist="38100" dir="2700000" algn="tl">
                    <a:srgbClr val="000000">
                      <a:alpha val="43137"/>
                    </a:srgbClr>
                  </a:outerShdw>
                </a:effectLst>
                <a:latin typeface="Comic Sans MS" pitchFamily="66" charset="0"/>
              </a:rPr>
              <a:t>. Ils agissent </a:t>
            </a:r>
            <a:r>
              <a:rPr lang="fr-FR" sz="3600" b="1" u="sng" dirty="0" smtClean="0">
                <a:solidFill>
                  <a:srgbClr val="00B050"/>
                </a:solidFill>
                <a:effectLst>
                  <a:outerShdw blurRad="38100" dist="38100" dir="2700000" algn="tl">
                    <a:srgbClr val="000000">
                      <a:alpha val="43137"/>
                    </a:srgbClr>
                  </a:outerShdw>
                </a:effectLst>
                <a:latin typeface="Comic Sans MS" pitchFamily="66" charset="0"/>
              </a:rPr>
              <a:t>in</a:t>
            </a:r>
            <a:r>
              <a:rPr lang="fr-FR" sz="3600" b="1" dirty="0" smtClean="0">
                <a:solidFill>
                  <a:srgbClr val="00B050"/>
                </a:solidFill>
                <a:effectLst>
                  <a:outerShdw blurRad="38100" dist="38100" dir="2700000" algn="tl">
                    <a:srgbClr val="000000">
                      <a:alpha val="43137"/>
                    </a:srgbClr>
                  </a:outerShdw>
                </a:effectLst>
                <a:latin typeface="Comic Sans MS" pitchFamily="66" charset="0"/>
              </a:rPr>
              <a:t> </a:t>
            </a:r>
            <a:r>
              <a:rPr lang="fr-FR" sz="3600" b="1" u="sng" dirty="0" smtClean="0">
                <a:solidFill>
                  <a:srgbClr val="00B050"/>
                </a:solidFill>
                <a:effectLst>
                  <a:outerShdw blurRad="38100" dist="38100" dir="2700000" algn="tl">
                    <a:srgbClr val="000000">
                      <a:alpha val="43137"/>
                    </a:srgbClr>
                  </a:outerShdw>
                </a:effectLst>
                <a:latin typeface="Comic Sans MS" pitchFamily="66" charset="0"/>
              </a:rPr>
              <a:t>persona</a:t>
            </a:r>
            <a:r>
              <a:rPr lang="fr-FR" sz="3600" b="1" dirty="0" smtClean="0">
                <a:solidFill>
                  <a:srgbClr val="00B050"/>
                </a:solidFill>
                <a:effectLst>
                  <a:outerShdw blurRad="38100" dist="38100" dir="2700000" algn="tl">
                    <a:srgbClr val="000000">
                      <a:alpha val="43137"/>
                    </a:srgbClr>
                  </a:outerShdw>
                </a:effectLst>
                <a:latin typeface="Comic Sans MS" pitchFamily="66" charset="0"/>
              </a:rPr>
              <a:t> </a:t>
            </a:r>
            <a:r>
              <a:rPr lang="fr-FR" sz="3600" b="1" u="sng" dirty="0" smtClean="0">
                <a:solidFill>
                  <a:srgbClr val="00B050"/>
                </a:solidFill>
                <a:effectLst>
                  <a:outerShdw blurRad="38100" dist="38100" dir="2700000" algn="tl">
                    <a:srgbClr val="000000">
                      <a:alpha val="43137"/>
                    </a:srgbClr>
                  </a:outerShdw>
                </a:effectLst>
                <a:latin typeface="Comic Sans MS" pitchFamily="66" charset="0"/>
              </a:rPr>
              <a:t>Christi</a:t>
            </a:r>
            <a:r>
              <a:rPr lang="fr-FR" sz="3600" b="1" dirty="0" smtClean="0">
                <a:effectLst>
                  <a:outerShdw blurRad="38100" dist="38100" dir="2700000" algn="tl">
                    <a:srgbClr val="000000">
                      <a:alpha val="43137"/>
                    </a:srgbClr>
                  </a:outerShdw>
                </a:effectLst>
                <a:latin typeface="Comic Sans MS" pitchFamily="66" charset="0"/>
              </a:rPr>
              <a:t>, c’est très beau. </a:t>
            </a:r>
            <a:endParaRPr lang="fr-FR" sz="3600" b="1" dirty="0">
              <a:effectLst>
                <a:outerShdw blurRad="38100" dist="38100" dir="2700000" algn="tl">
                  <a:srgbClr val="000000">
                    <a:alpha val="43137"/>
                  </a:srgbClr>
                </a:outerShdw>
              </a:effectLst>
              <a:latin typeface="Comic Sans MS" pitchFamily="66" charset="0"/>
            </a:endParaRPr>
          </a:p>
        </p:txBody>
      </p:sp>
      <p:pic>
        <p:nvPicPr>
          <p:cNvPr id="6" name="Image 5" descr="in-persona-christi.jpg"/>
          <p:cNvPicPr>
            <a:picLocks noChangeAspect="1"/>
          </p:cNvPicPr>
          <p:nvPr/>
        </p:nvPicPr>
        <p:blipFill>
          <a:blip r:embed="rId2" cstate="print"/>
          <a:stretch>
            <a:fillRect/>
          </a:stretch>
        </p:blipFill>
        <p:spPr>
          <a:xfrm>
            <a:off x="6863938" y="382978"/>
            <a:ext cx="3764477" cy="5415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21</a:t>
            </a:fld>
            <a:endParaRPr lang="fr-FR" b="1" u="sng" dirty="0">
              <a:solidFill>
                <a:schemeClr val="tx1"/>
              </a:solidFill>
            </a:endParaRPr>
          </a:p>
        </p:txBody>
      </p:sp>
      <p:sp>
        <p:nvSpPr>
          <p:cNvPr id="4" name="Rectangle 3"/>
          <p:cNvSpPr/>
          <p:nvPr/>
        </p:nvSpPr>
        <p:spPr>
          <a:xfrm>
            <a:off x="6187044" y="362771"/>
            <a:ext cx="5403274" cy="5016758"/>
          </a:xfrm>
          <a:prstGeom prst="rect">
            <a:avLst/>
          </a:prstGeom>
        </p:spPr>
        <p:txBody>
          <a:bodyPr wrap="square">
            <a:spAutoFit/>
          </a:bodyPr>
          <a:lstStyle/>
          <a:p>
            <a:pPr algn="r"/>
            <a:r>
              <a:rPr lang="fr-FR" sz="3200" dirty="0" smtClean="0">
                <a:effectLst>
                  <a:outerShdw blurRad="38100" dist="38100" dir="2700000" algn="tl">
                    <a:srgbClr val="000000">
                      <a:alpha val="43137"/>
                    </a:srgbClr>
                  </a:outerShdw>
                </a:effectLst>
                <a:latin typeface="Comic Sans MS" pitchFamily="66" charset="0"/>
              </a:rPr>
              <a:t>Et cela prend une </a:t>
            </a:r>
            <a:r>
              <a:rPr lang="fr-FR" sz="3200" b="1" u="sng" dirty="0" smtClean="0">
                <a:solidFill>
                  <a:srgbClr val="FF0000"/>
                </a:solidFill>
                <a:effectLst>
                  <a:outerShdw blurRad="38100" dist="38100" dir="2700000" algn="tl">
                    <a:srgbClr val="000000">
                      <a:alpha val="43137"/>
                    </a:srgbClr>
                  </a:outerShdw>
                </a:effectLst>
                <a:latin typeface="Comic Sans MS" pitchFamily="66" charset="0"/>
              </a:rPr>
              <a:t>signification</a:t>
            </a:r>
            <a:r>
              <a:rPr lang="fr-FR" sz="3200" b="1" dirty="0" smtClean="0">
                <a:solidFill>
                  <a:srgbClr val="FF0000"/>
                </a:solidFill>
                <a:effectLst>
                  <a:outerShdw blurRad="38100" dist="38100" dir="2700000" algn="tl">
                    <a:srgbClr val="000000">
                      <a:alpha val="43137"/>
                    </a:srgbClr>
                  </a:outerShdw>
                </a:effectLst>
                <a:latin typeface="Comic Sans MS" pitchFamily="66" charset="0"/>
              </a:rPr>
              <a:t> </a:t>
            </a:r>
            <a:r>
              <a:rPr lang="fr-FR" sz="3200" b="1" u="sng" dirty="0" smtClean="0">
                <a:solidFill>
                  <a:srgbClr val="FF0000"/>
                </a:solidFill>
                <a:effectLst>
                  <a:outerShdw blurRad="38100" dist="38100" dir="2700000" algn="tl">
                    <a:srgbClr val="000000">
                      <a:alpha val="43137"/>
                    </a:srgbClr>
                  </a:outerShdw>
                </a:effectLst>
                <a:latin typeface="Comic Sans MS" pitchFamily="66" charset="0"/>
              </a:rPr>
              <a:t>profonde</a:t>
            </a:r>
            <a:r>
              <a:rPr lang="fr-FR" sz="3200" dirty="0" smtClean="0">
                <a:effectLst>
                  <a:outerShdw blurRad="38100" dist="38100" dir="2700000" algn="tl">
                    <a:srgbClr val="000000">
                      <a:alpha val="43137"/>
                    </a:srgbClr>
                  </a:outerShdw>
                </a:effectLst>
                <a:latin typeface="Comic Sans MS" pitchFamily="66" charset="0"/>
              </a:rPr>
              <a:t>. Si tu n’es pas </a:t>
            </a:r>
            <a:r>
              <a:rPr lang="fr-FR" sz="3200" b="1" u="sng" dirty="0" smtClean="0">
                <a:solidFill>
                  <a:srgbClr val="0000CC"/>
                </a:solidFill>
                <a:effectLst>
                  <a:outerShdw blurRad="38100" dist="38100" dir="2700000" algn="tl">
                    <a:srgbClr val="000000">
                      <a:alpha val="43137"/>
                    </a:srgbClr>
                  </a:outerShdw>
                </a:effectLst>
                <a:latin typeface="Comic Sans MS" pitchFamily="66" charset="0"/>
              </a:rPr>
              <a:t>capable</a:t>
            </a:r>
            <a:r>
              <a:rPr lang="fr-FR" sz="3200" dirty="0" smtClean="0">
                <a:effectLst>
                  <a:outerShdw blurRad="38100" dist="38100" dir="2700000" algn="tl">
                    <a:srgbClr val="000000">
                      <a:alpha val="43137"/>
                    </a:srgbClr>
                  </a:outerShdw>
                </a:effectLst>
                <a:latin typeface="Comic Sans MS" pitchFamily="66" charset="0"/>
              </a:rPr>
              <a:t> de parler de tes erreurs avec ton frère, tu peux être sûr que tu seras </a:t>
            </a:r>
            <a:r>
              <a:rPr lang="fr-FR" sz="3200" b="1" u="sng" dirty="0" smtClean="0">
                <a:solidFill>
                  <a:srgbClr val="0000CC"/>
                </a:solidFill>
                <a:effectLst>
                  <a:outerShdw blurRad="38100" dist="38100" dir="2700000" algn="tl">
                    <a:srgbClr val="000000">
                      <a:alpha val="43137"/>
                    </a:srgbClr>
                  </a:outerShdw>
                </a:effectLst>
                <a:latin typeface="Comic Sans MS" pitchFamily="66" charset="0"/>
              </a:rPr>
              <a:t>incapable</a:t>
            </a:r>
            <a:r>
              <a:rPr lang="fr-FR" sz="3200" dirty="0" smtClean="0">
                <a:effectLst>
                  <a:outerShdw blurRad="38100" dist="38100" dir="2700000" algn="tl">
                    <a:srgbClr val="000000">
                      <a:alpha val="43137"/>
                    </a:srgbClr>
                  </a:outerShdw>
                </a:effectLst>
                <a:latin typeface="Comic Sans MS" pitchFamily="66" charset="0"/>
              </a:rPr>
              <a:t> d’en parler, même </a:t>
            </a:r>
            <a:r>
              <a:rPr lang="fr-FR" sz="3200" b="1" u="sng" dirty="0" smtClean="0">
                <a:solidFill>
                  <a:srgbClr val="00B050"/>
                </a:solidFill>
                <a:effectLst>
                  <a:outerShdw blurRad="38100" dist="38100" dir="2700000" algn="tl">
                    <a:srgbClr val="000000">
                      <a:alpha val="43137"/>
                    </a:srgbClr>
                  </a:outerShdw>
                </a:effectLst>
                <a:latin typeface="Comic Sans MS" pitchFamily="66" charset="0"/>
              </a:rPr>
              <a:t>avec</a:t>
            </a:r>
            <a:r>
              <a:rPr lang="fr-FR" sz="3200" b="1" dirty="0" smtClean="0">
                <a:solidFill>
                  <a:srgbClr val="00B050"/>
                </a:solidFill>
                <a:effectLst>
                  <a:outerShdw blurRad="38100" dist="38100" dir="2700000" algn="tl">
                    <a:srgbClr val="000000">
                      <a:alpha val="43137"/>
                    </a:srgbClr>
                  </a:outerShdw>
                </a:effectLst>
                <a:latin typeface="Comic Sans MS" pitchFamily="66" charset="0"/>
              </a:rPr>
              <a:t> </a:t>
            </a:r>
            <a:r>
              <a:rPr lang="fr-FR" sz="3200" b="1" u="sng" dirty="0" smtClean="0">
                <a:solidFill>
                  <a:srgbClr val="00B050"/>
                </a:solidFill>
                <a:effectLst>
                  <a:outerShdw blurRad="38100" dist="38100" dir="2700000" algn="tl">
                    <a:srgbClr val="000000">
                      <a:alpha val="43137"/>
                    </a:srgbClr>
                  </a:outerShdw>
                </a:effectLst>
                <a:latin typeface="Comic Sans MS" pitchFamily="66" charset="0"/>
              </a:rPr>
              <a:t>Dieu</a:t>
            </a:r>
            <a:r>
              <a:rPr lang="fr-FR" sz="3200" b="1" dirty="0" smtClean="0">
                <a:solidFill>
                  <a:srgbClr val="00B050"/>
                </a:solidFill>
                <a:effectLst>
                  <a:outerShdw blurRad="38100" dist="38100" dir="2700000" algn="tl">
                    <a:srgbClr val="000000">
                      <a:alpha val="43137"/>
                    </a:srgbClr>
                  </a:outerShdw>
                </a:effectLst>
                <a:latin typeface="Comic Sans MS" pitchFamily="66" charset="0"/>
              </a:rPr>
              <a:t> </a:t>
            </a:r>
            <a:r>
              <a:rPr lang="fr-FR" sz="3200" dirty="0" smtClean="0">
                <a:effectLst>
                  <a:outerShdw blurRad="38100" dist="38100" dir="2700000" algn="tl">
                    <a:srgbClr val="000000">
                      <a:alpha val="43137"/>
                    </a:srgbClr>
                  </a:outerShdw>
                </a:effectLst>
                <a:latin typeface="Comic Sans MS" pitchFamily="66" charset="0"/>
              </a:rPr>
              <a:t>; et tu finis par te confesser devant ton miroir, devant toi-même. </a:t>
            </a:r>
            <a:endParaRPr lang="fr-FR" sz="3200" dirty="0">
              <a:effectLst>
                <a:outerShdw blurRad="38100" dist="38100" dir="2700000" algn="tl">
                  <a:srgbClr val="000000">
                    <a:alpha val="43137"/>
                  </a:srgbClr>
                </a:outerShdw>
              </a:effectLst>
              <a:latin typeface="Comic Sans MS" pitchFamily="66" charset="0"/>
            </a:endParaRPr>
          </a:p>
        </p:txBody>
      </p:sp>
      <p:pic>
        <p:nvPicPr>
          <p:cNvPr id="6" name="Image 5" descr="the-unborn.jpg"/>
          <p:cNvPicPr>
            <a:picLocks noChangeAspect="1"/>
          </p:cNvPicPr>
          <p:nvPr/>
        </p:nvPicPr>
        <p:blipFill>
          <a:blip r:embed="rId2"/>
          <a:stretch>
            <a:fillRect/>
          </a:stretch>
        </p:blipFill>
        <p:spPr>
          <a:xfrm>
            <a:off x="797130" y="558964"/>
            <a:ext cx="4453987" cy="4844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22</a:t>
            </a:fld>
            <a:endParaRPr lang="fr-FR" b="1" u="sng" dirty="0">
              <a:solidFill>
                <a:schemeClr val="tx1"/>
              </a:solidFill>
            </a:endParaRPr>
          </a:p>
        </p:txBody>
      </p:sp>
      <p:sp>
        <p:nvSpPr>
          <p:cNvPr id="4" name="Rectangle 3"/>
          <p:cNvSpPr/>
          <p:nvPr/>
        </p:nvSpPr>
        <p:spPr>
          <a:xfrm>
            <a:off x="1068779" y="354764"/>
            <a:ext cx="10058399" cy="2062103"/>
          </a:xfrm>
          <a:prstGeom prst="rect">
            <a:avLst/>
          </a:prstGeom>
          <a:solidFill>
            <a:schemeClr val="accent4">
              <a:lumMod val="20000"/>
              <a:lumOff val="80000"/>
            </a:schemeClr>
          </a:solidFill>
          <a:scene3d>
            <a:camera prst="orthographicFront"/>
            <a:lightRig rig="threePt" dir="t"/>
          </a:scene3d>
          <a:sp3d>
            <a:bevelT prst="relaxedInset"/>
          </a:sp3d>
        </p:spPr>
        <p:txBody>
          <a:bodyPr wrap="square">
            <a:spAutoFit/>
          </a:bodyPr>
          <a:lstStyle/>
          <a:p>
            <a:pPr algn="just"/>
            <a:r>
              <a:rPr lang="fr-FR" sz="2800" b="1" dirty="0" smtClean="0">
                <a:latin typeface="Comic Sans MS" pitchFamily="66" charset="0"/>
              </a:rPr>
              <a:t>Se confesser devant un prêtre est une façon de remettre ma vie entre les mains et le cœur d’un autre, qui, à cet instant, </a:t>
            </a:r>
            <a:r>
              <a:rPr lang="fr-FR" sz="3600" b="1" u="sng"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rPr>
              <a:t>agit</a:t>
            </a:r>
            <a:r>
              <a:rPr lang="fr-FR" sz="3600" b="1"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rPr>
              <a:t> au </a:t>
            </a:r>
            <a:r>
              <a:rPr lang="fr-FR" sz="3600" b="1" u="sng"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rPr>
              <a:t>nom</a:t>
            </a:r>
            <a:r>
              <a:rPr lang="fr-FR" sz="3600" b="1"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rPr>
              <a:t> et </a:t>
            </a:r>
            <a:r>
              <a:rPr lang="fr-FR" sz="3600" b="1" u="sng"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rPr>
              <a:t>pour</a:t>
            </a:r>
            <a:r>
              <a:rPr lang="fr-FR" sz="3600" b="1"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rPr>
              <a:t> le compte de </a:t>
            </a:r>
            <a:r>
              <a:rPr lang="fr-FR" sz="3600" b="1" u="sng"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rPr>
              <a:t>Jésus</a:t>
            </a:r>
            <a:r>
              <a:rPr lang="fr-FR" sz="3600" b="1"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rPr>
              <a:t>. </a:t>
            </a:r>
            <a:endParaRPr lang="fr-FR" sz="2800" b="1" dirty="0">
              <a:ln>
                <a:solidFill>
                  <a:srgbClr val="FFFF00"/>
                </a:solidFill>
              </a:ln>
              <a:solidFill>
                <a:srgbClr val="0000CC"/>
              </a:solidFill>
              <a:effectLst>
                <a:outerShdw blurRad="38100" dist="38100" dir="2700000" algn="tl">
                  <a:srgbClr val="000000">
                    <a:alpha val="43137"/>
                  </a:srgbClr>
                </a:outerShdw>
              </a:effectLst>
              <a:latin typeface="Comic Sans MS" pitchFamily="66" charset="0"/>
            </a:endParaRPr>
          </a:p>
        </p:txBody>
      </p:sp>
      <p:sp>
        <p:nvSpPr>
          <p:cNvPr id="6" name="Rectangle 5"/>
          <p:cNvSpPr/>
          <p:nvPr/>
        </p:nvSpPr>
        <p:spPr>
          <a:xfrm>
            <a:off x="1041071" y="2547695"/>
            <a:ext cx="10086108" cy="1631216"/>
          </a:xfrm>
          <a:prstGeom prst="rect">
            <a:avLst/>
          </a:prstGeom>
          <a:solidFill>
            <a:schemeClr val="accent4">
              <a:lumMod val="40000"/>
              <a:lumOff val="60000"/>
            </a:schemeClr>
          </a:solidFill>
          <a:scene3d>
            <a:camera prst="orthographicFront"/>
            <a:lightRig rig="threePt" dir="t"/>
          </a:scene3d>
          <a:sp3d>
            <a:bevelT prst="relaxedInset"/>
          </a:sp3d>
        </p:spPr>
        <p:txBody>
          <a:bodyPr wrap="square">
            <a:spAutoFit/>
          </a:bodyPr>
          <a:lstStyle/>
          <a:p>
            <a:pPr algn="just"/>
            <a:r>
              <a:rPr lang="fr-FR" sz="2800" b="1" dirty="0" smtClean="0">
                <a:latin typeface="Comic Sans MS" pitchFamily="66" charset="0"/>
              </a:rPr>
              <a:t>Se mettre </a:t>
            </a:r>
            <a:r>
              <a:rPr lang="fr-FR" sz="3600" b="1" u="sng" dirty="0" smtClean="0">
                <a:solidFill>
                  <a:srgbClr val="FF0000"/>
                </a:solidFill>
                <a:effectLst>
                  <a:outerShdw blurRad="38100" dist="38100" dir="2700000" algn="tl">
                    <a:srgbClr val="000000">
                      <a:alpha val="43137"/>
                    </a:srgbClr>
                  </a:outerShdw>
                </a:effectLst>
                <a:latin typeface="Comic Sans MS" pitchFamily="66" charset="0"/>
              </a:rPr>
              <a:t>face</a:t>
            </a:r>
            <a:r>
              <a:rPr lang="fr-FR" sz="3600" b="1" dirty="0" smtClean="0">
                <a:solidFill>
                  <a:srgbClr val="FF0000"/>
                </a:solidFill>
                <a:effectLst>
                  <a:outerShdw blurRad="38100" dist="38100" dir="2700000" algn="tl">
                    <a:srgbClr val="000000">
                      <a:alpha val="43137"/>
                    </a:srgbClr>
                  </a:outerShdw>
                </a:effectLst>
                <a:latin typeface="Comic Sans MS" pitchFamily="66" charset="0"/>
              </a:rPr>
              <a:t> à la </a:t>
            </a:r>
            <a:r>
              <a:rPr lang="fr-FR" sz="3600" b="1" u="sng" dirty="0" smtClean="0">
                <a:solidFill>
                  <a:srgbClr val="FF0000"/>
                </a:solidFill>
                <a:effectLst>
                  <a:outerShdw blurRad="38100" dist="38100" dir="2700000" algn="tl">
                    <a:srgbClr val="000000">
                      <a:alpha val="43137"/>
                    </a:srgbClr>
                  </a:outerShdw>
                </a:effectLst>
                <a:latin typeface="Comic Sans MS" pitchFamily="66" charset="0"/>
              </a:rPr>
              <a:t>réalité</a:t>
            </a:r>
            <a:r>
              <a:rPr lang="fr-FR" sz="3600" b="1" dirty="0" smtClean="0">
                <a:solidFill>
                  <a:srgbClr val="FF0000"/>
                </a:solidFill>
                <a:effectLst>
                  <a:outerShdw blurRad="38100" dist="38100" dir="2700000" algn="tl">
                    <a:srgbClr val="000000">
                      <a:alpha val="43137"/>
                    </a:srgbClr>
                  </a:outerShdw>
                </a:effectLst>
                <a:latin typeface="Comic Sans MS" pitchFamily="66" charset="0"/>
              </a:rPr>
              <a:t> </a:t>
            </a:r>
            <a:r>
              <a:rPr lang="fr-FR" sz="3600" b="1" dirty="0" smtClean="0">
                <a:solidFill>
                  <a:srgbClr val="00B050"/>
                </a:solidFill>
                <a:effectLst>
                  <a:outerShdw blurRad="38100" dist="38100" dir="2700000" algn="tl">
                    <a:srgbClr val="000000">
                      <a:alpha val="43137"/>
                    </a:srgbClr>
                  </a:outerShdw>
                </a:effectLst>
                <a:latin typeface="Comic Sans MS" pitchFamily="66" charset="0"/>
              </a:rPr>
              <a:t>en </a:t>
            </a:r>
            <a:r>
              <a:rPr lang="fr-FR" sz="3600" b="1" u="sng" dirty="0" smtClean="0">
                <a:solidFill>
                  <a:srgbClr val="00B050"/>
                </a:solidFill>
                <a:effectLst>
                  <a:outerShdw blurRad="38100" dist="38100" dir="2700000" algn="tl">
                    <a:srgbClr val="000000">
                      <a:alpha val="43137"/>
                    </a:srgbClr>
                  </a:outerShdw>
                </a:effectLst>
                <a:latin typeface="Comic Sans MS" pitchFamily="66" charset="0"/>
              </a:rPr>
              <a:t>regardant</a:t>
            </a:r>
            <a:r>
              <a:rPr lang="fr-FR" sz="3600" b="1" dirty="0" smtClean="0">
                <a:solidFill>
                  <a:srgbClr val="00B050"/>
                </a:solidFill>
                <a:effectLst>
                  <a:outerShdw blurRad="38100" dist="38100" dir="2700000" algn="tl">
                    <a:srgbClr val="000000">
                      <a:alpha val="43137"/>
                    </a:srgbClr>
                  </a:outerShdw>
                </a:effectLst>
                <a:latin typeface="Comic Sans MS" pitchFamily="66" charset="0"/>
              </a:rPr>
              <a:t> une </a:t>
            </a:r>
            <a:r>
              <a:rPr lang="fr-FR" sz="3600" b="1" u="sng" dirty="0" smtClean="0">
                <a:solidFill>
                  <a:srgbClr val="00B050"/>
                </a:solidFill>
                <a:effectLst>
                  <a:outerShdw blurRad="38100" dist="38100" dir="2700000" algn="tl">
                    <a:srgbClr val="000000">
                      <a:alpha val="43137"/>
                    </a:srgbClr>
                  </a:outerShdw>
                </a:effectLst>
                <a:latin typeface="Comic Sans MS" pitchFamily="66" charset="0"/>
              </a:rPr>
              <a:t>autre</a:t>
            </a:r>
            <a:r>
              <a:rPr lang="fr-FR" sz="3600" b="1" dirty="0" smtClean="0">
                <a:solidFill>
                  <a:srgbClr val="00B050"/>
                </a:solidFill>
                <a:effectLst>
                  <a:outerShdw blurRad="38100" dist="38100" dir="2700000" algn="tl">
                    <a:srgbClr val="000000">
                      <a:alpha val="43137"/>
                    </a:srgbClr>
                  </a:outerShdw>
                </a:effectLst>
                <a:latin typeface="Comic Sans MS" pitchFamily="66" charset="0"/>
              </a:rPr>
              <a:t> </a:t>
            </a:r>
            <a:r>
              <a:rPr lang="fr-FR" sz="3600" b="1" u="sng" dirty="0" smtClean="0">
                <a:solidFill>
                  <a:srgbClr val="00B050"/>
                </a:solidFill>
                <a:effectLst>
                  <a:outerShdw blurRad="38100" dist="38100" dir="2700000" algn="tl">
                    <a:srgbClr val="000000">
                      <a:alpha val="43137"/>
                    </a:srgbClr>
                  </a:outerShdw>
                </a:effectLst>
                <a:latin typeface="Comic Sans MS" pitchFamily="66" charset="0"/>
              </a:rPr>
              <a:t>personne</a:t>
            </a:r>
            <a:r>
              <a:rPr lang="fr-FR" sz="3600" b="1" dirty="0" smtClean="0">
                <a:latin typeface="Comic Sans MS" pitchFamily="66" charset="0"/>
              </a:rPr>
              <a:t>, </a:t>
            </a:r>
            <a:r>
              <a:rPr lang="fr-FR" sz="2800" b="1" dirty="0" smtClean="0">
                <a:latin typeface="Comic Sans MS" pitchFamily="66" charset="0"/>
              </a:rPr>
              <a:t>et non soi-même reflété dans un miroir. </a:t>
            </a:r>
            <a:endParaRPr lang="fr-FR" sz="3600" b="1" dirty="0">
              <a:latin typeface="Comic Sans MS" pitchFamily="66" charset="0"/>
            </a:endParaRPr>
          </a:p>
        </p:txBody>
      </p:sp>
      <p:sp>
        <p:nvSpPr>
          <p:cNvPr id="7" name="Rectangle 6"/>
          <p:cNvSpPr/>
          <p:nvPr/>
        </p:nvSpPr>
        <p:spPr>
          <a:xfrm>
            <a:off x="1068780" y="4340869"/>
            <a:ext cx="10022773" cy="1631216"/>
          </a:xfrm>
          <a:prstGeom prst="rect">
            <a:avLst/>
          </a:prstGeom>
          <a:solidFill>
            <a:schemeClr val="accent4">
              <a:lumMod val="60000"/>
              <a:lumOff val="40000"/>
            </a:schemeClr>
          </a:solidFill>
          <a:scene3d>
            <a:camera prst="orthographicFront"/>
            <a:lightRig rig="threePt" dir="t"/>
          </a:scene3d>
          <a:sp3d>
            <a:bevelT prst="relaxedInset"/>
          </a:sp3d>
        </p:spPr>
        <p:txBody>
          <a:bodyPr wrap="square">
            <a:spAutoFit/>
          </a:bodyPr>
          <a:lstStyle/>
          <a:p>
            <a:pPr algn="just"/>
            <a:r>
              <a:rPr lang="fr-FR" sz="2800" b="1" dirty="0" smtClean="0">
                <a:latin typeface="Comic Sans MS" pitchFamily="66" charset="0"/>
              </a:rPr>
              <a:t>Souvenons-nous que nous ne sommes pas là avant tout pour être jugés. Nous venons à la </a:t>
            </a:r>
            <a:r>
              <a:rPr lang="fr-FR" sz="3600" b="1" u="sng" dirty="0" smtClean="0">
                <a:solidFill>
                  <a:srgbClr val="0070C0"/>
                </a:solidFill>
                <a:effectLst>
                  <a:outerShdw blurRad="38100" dist="38100" dir="2700000" algn="tl">
                    <a:srgbClr val="000000">
                      <a:alpha val="43137"/>
                    </a:srgbClr>
                  </a:outerShdw>
                </a:effectLst>
                <a:latin typeface="Comic Sans MS" pitchFamily="66" charset="0"/>
              </a:rPr>
              <a:t>rencontre</a:t>
            </a:r>
            <a:r>
              <a:rPr lang="fr-FR" sz="2800" b="1" dirty="0" smtClean="0">
                <a:latin typeface="Comic Sans MS" pitchFamily="66" charset="0"/>
              </a:rPr>
              <a:t> de la </a:t>
            </a:r>
            <a:r>
              <a:rPr lang="fr-FR" sz="3600" b="1" u="sng" dirty="0" smtClean="0">
                <a:solidFill>
                  <a:srgbClr val="0070C0"/>
                </a:solidFill>
                <a:effectLst>
                  <a:outerShdw blurRad="38100" dist="38100" dir="2700000" algn="tl">
                    <a:srgbClr val="000000">
                      <a:alpha val="43137"/>
                    </a:srgbClr>
                  </a:outerShdw>
                </a:effectLst>
                <a:latin typeface="Comic Sans MS" pitchFamily="66" charset="0"/>
              </a:rPr>
              <a:t>Miséricorde</a:t>
            </a:r>
            <a:r>
              <a:rPr lang="fr-FR" sz="3600" b="1" dirty="0" smtClean="0">
                <a:solidFill>
                  <a:srgbClr val="0070C0"/>
                </a:solidFill>
                <a:effectLst>
                  <a:outerShdw blurRad="38100" dist="38100" dir="2700000" algn="tl">
                    <a:srgbClr val="000000">
                      <a:alpha val="43137"/>
                    </a:srgbClr>
                  </a:outerShdw>
                </a:effectLst>
                <a:latin typeface="Comic Sans MS" pitchFamily="66" charset="0"/>
              </a:rPr>
              <a:t> </a:t>
            </a:r>
            <a:r>
              <a:rPr lang="fr-FR" sz="3600" b="1" u="sng" dirty="0" smtClean="0">
                <a:solidFill>
                  <a:srgbClr val="0070C0"/>
                </a:solidFill>
                <a:effectLst>
                  <a:outerShdw blurRad="38100" dist="38100" dir="2700000" algn="tl">
                    <a:srgbClr val="000000">
                      <a:alpha val="43137"/>
                    </a:srgbClr>
                  </a:outerShdw>
                </a:effectLst>
                <a:latin typeface="Comic Sans MS" pitchFamily="66" charset="0"/>
              </a:rPr>
              <a:t>de</a:t>
            </a:r>
            <a:r>
              <a:rPr lang="fr-FR" sz="3600" b="1" dirty="0" smtClean="0">
                <a:solidFill>
                  <a:srgbClr val="0070C0"/>
                </a:solidFill>
                <a:effectLst>
                  <a:outerShdw blurRad="38100" dist="38100" dir="2700000" algn="tl">
                    <a:srgbClr val="000000">
                      <a:alpha val="43137"/>
                    </a:srgbClr>
                  </a:outerShdw>
                </a:effectLst>
                <a:latin typeface="Comic Sans MS" pitchFamily="66" charset="0"/>
              </a:rPr>
              <a:t> </a:t>
            </a:r>
            <a:r>
              <a:rPr lang="fr-FR" sz="3600" b="1" u="sng" dirty="0" smtClean="0">
                <a:solidFill>
                  <a:srgbClr val="0070C0"/>
                </a:solidFill>
                <a:effectLst>
                  <a:outerShdw blurRad="38100" dist="38100" dir="2700000" algn="tl">
                    <a:srgbClr val="000000">
                      <a:alpha val="43137"/>
                    </a:srgbClr>
                  </a:outerShdw>
                </a:effectLst>
                <a:latin typeface="Comic Sans MS" pitchFamily="66" charset="0"/>
              </a:rPr>
              <a:t>Dieu</a:t>
            </a:r>
            <a:r>
              <a:rPr lang="fr-FR" sz="2800" b="1" dirty="0" smtClean="0">
                <a:latin typeface="Comic Sans MS" pitchFamily="66" charset="0"/>
              </a:rPr>
              <a:t>. </a:t>
            </a:r>
            <a:endParaRPr lang="fr-FR" sz="2800" b="1" dirty="0">
              <a:latin typeface="Comic Sans MS" pitchFamily="66"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ou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23</a:t>
            </a:fld>
            <a:endParaRPr lang="fr-FR" b="1" u="sng" dirty="0">
              <a:solidFill>
                <a:schemeClr val="tx1"/>
              </a:solidFill>
            </a:endParaRPr>
          </a:p>
        </p:txBody>
      </p:sp>
      <p:sp>
        <p:nvSpPr>
          <p:cNvPr id="23553" name="Rectangle 1"/>
          <p:cNvSpPr>
            <a:spLocks noChangeArrowheads="1"/>
          </p:cNvSpPr>
          <p:nvPr/>
        </p:nvSpPr>
        <p:spPr bwMode="auto">
          <a:xfrm>
            <a:off x="1045028" y="190006"/>
            <a:ext cx="10094026" cy="954107"/>
          </a:xfrm>
          <a:prstGeom prst="rect">
            <a:avLst/>
          </a:prstGeom>
          <a:solidFill>
            <a:srgbClr val="FFFF00"/>
          </a:solidFill>
          <a:ln w="9525">
            <a:noFill/>
            <a:miter lim="800000"/>
            <a:headEnd/>
            <a:tailEnd/>
          </a:ln>
          <a:effectLst/>
          <a:scene3d>
            <a:camera prst="orthographicFront"/>
            <a:lightRig rig="threePt" dir="t"/>
          </a:scene3d>
          <a:sp3d>
            <a:bevelT w="114300" prst="artDeco"/>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Pourquoi me confesser : je n’ai rien à dire / je dis toujours la même chose ?</a:t>
            </a:r>
            <a:endParaRPr kumimoji="0" lang="fr-FR" sz="4000" b="0"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23554" name="Rectangle 2"/>
          <p:cNvSpPr>
            <a:spLocks noChangeArrowheads="1"/>
          </p:cNvSpPr>
          <p:nvPr/>
        </p:nvSpPr>
        <p:spPr bwMode="auto">
          <a:xfrm>
            <a:off x="1033154" y="1543792"/>
            <a:ext cx="10094026" cy="4524315"/>
          </a:xfrm>
          <a:prstGeom prst="rect">
            <a:avLst/>
          </a:prstGeom>
          <a:noFill/>
          <a:ln w="38100">
            <a:solidFill>
              <a:srgbClr val="0000CC"/>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Parfois, </a:t>
            </a:r>
            <a:r>
              <a:rPr kumimoji="0" lang="fr-FR" sz="3200" b="1" i="0" u="sng" strike="noStrike" cap="none" normalizeH="0" baseline="0" dirty="0" smtClean="0">
                <a:ln>
                  <a:noFill/>
                </a:ln>
                <a:solidFill>
                  <a:srgbClr val="0070C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on ne voit pas</a:t>
            </a:r>
            <a:r>
              <a:rPr kumimoji="0" lang="fr-FR" sz="3200" b="1" i="0" strike="noStrike" cap="none" normalizeH="0" baseline="0" dirty="0" smtClean="0">
                <a:ln>
                  <a:noFill/>
                </a:ln>
                <a:solidFill>
                  <a:srgbClr val="0070C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en quoi consistent nos péchés, on ne sait pas </a:t>
            </a:r>
            <a:r>
              <a:rPr kumimoji="0" lang="fr-FR" sz="3200" b="1" i="0" u="sng" strike="noStrike" cap="none" normalizeH="0" baseline="0" dirty="0" smtClean="0">
                <a:ln>
                  <a:noFill/>
                </a:ln>
                <a:solidFill>
                  <a:srgbClr val="0070C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quoi dire</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On n’a parfois l’impression que l’on n’a pas de péchés. Cependant, si nous ne voyons pas nos péchés, </a:t>
            </a:r>
            <a:r>
              <a:rPr kumimoji="0" lang="fr-FR" sz="3200" b="1" i="0"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nos voisins</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eux, les connaissent. St Jean dit </a:t>
            </a:r>
            <a:r>
              <a:rPr kumimoji="0" lang="fr-FR" sz="3200" b="1" i="1" u="none" strike="noStrike" cap="none" normalizeH="0" baseline="0" dirty="0" smtClean="0">
                <a:ln>
                  <a:solidFill>
                    <a:srgbClr val="FFFF00"/>
                  </a:solid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Si nous disons que nous n’avons pas péché, la vérité n’est pas en nous » </a:t>
            </a:r>
            <a:r>
              <a:rPr kumimoji="0" lang="fr-FR" sz="2800" b="1" i="1"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(1 </a:t>
            </a:r>
            <a:r>
              <a:rPr kumimoji="0" lang="fr-FR" sz="2800" b="1" i="1" u="none" strike="noStrike" cap="none" normalizeH="0" baseline="0" dirty="0" err="1" smtClean="0">
                <a:ln>
                  <a:noFill/>
                </a:ln>
                <a:solidFill>
                  <a:schemeClr val="accent4">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Jn</a:t>
            </a:r>
            <a:r>
              <a:rPr kumimoji="0" lang="fr-FR" sz="2800" b="1" i="1"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1,8-10)</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Si on a l’impression de n’avoir rien à dire, c’est le signe qu’il y a </a:t>
            </a:r>
            <a:r>
              <a:rPr kumimoji="0" lang="fr-FR" sz="3200" b="1" i="0"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quelque chose à changer dans sa vie.</a:t>
            </a:r>
            <a:endParaRPr kumimoji="0" lang="fr-FR" sz="4400" b="1" i="0"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cs typeface="Arial" pitchFamily="34"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heckerboard(across)">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24</a:t>
            </a:fld>
            <a:endParaRPr lang="fr-FR" b="1" u="sng" dirty="0">
              <a:solidFill>
                <a:schemeClr val="tx1"/>
              </a:solidFill>
            </a:endParaRPr>
          </a:p>
        </p:txBody>
      </p:sp>
      <p:sp>
        <p:nvSpPr>
          <p:cNvPr id="22529" name="Rectangle 1"/>
          <p:cNvSpPr>
            <a:spLocks noChangeArrowheads="1"/>
          </p:cNvSpPr>
          <p:nvPr/>
        </p:nvSpPr>
        <p:spPr bwMode="auto">
          <a:xfrm>
            <a:off x="617517" y="201881"/>
            <a:ext cx="10949049" cy="584775"/>
          </a:xfrm>
          <a:prstGeom prst="rect">
            <a:avLst/>
          </a:prstGeom>
          <a:solidFill>
            <a:srgbClr val="FFFF00"/>
          </a:solidFill>
          <a:ln w="9525">
            <a:solidFill>
              <a:srgbClr val="0000CC"/>
            </a:solidFill>
            <a:miter lim="800000"/>
            <a:headEnd/>
            <a:tailEnd/>
          </a:ln>
          <a:effectLst/>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Comment se préparer à recevoir ce sacrement ?</a:t>
            </a:r>
            <a:endParaRPr kumimoji="0" lang="fr-FR" sz="4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6" name="Rectangle 5"/>
          <p:cNvSpPr/>
          <p:nvPr/>
        </p:nvSpPr>
        <p:spPr>
          <a:xfrm>
            <a:off x="1033154" y="1245413"/>
            <a:ext cx="10105900" cy="2308324"/>
          </a:xfrm>
          <a:prstGeom prst="rect">
            <a:avLst/>
          </a:prstGeom>
          <a:ln>
            <a:solidFill>
              <a:srgbClr val="0000CC"/>
            </a:solidFill>
          </a:ln>
        </p:spPr>
        <p:txBody>
          <a:bodyPr wrap="square">
            <a:spAutoFit/>
          </a:bodyPr>
          <a:lstStyle/>
          <a:p>
            <a:pPr algn="just"/>
            <a:r>
              <a:rPr lang="fr-FR" sz="3600" b="1" u="sng" dirty="0" smtClean="0">
                <a:solidFill>
                  <a:srgbClr val="00B050"/>
                </a:solidFill>
                <a:effectLst>
                  <a:outerShdw blurRad="38100" dist="38100" dir="2700000" algn="tl">
                    <a:srgbClr val="000000">
                      <a:alpha val="43137"/>
                    </a:srgbClr>
                  </a:outerShdw>
                </a:effectLst>
                <a:latin typeface="Comic Sans MS" pitchFamily="66" charset="0"/>
              </a:rPr>
              <a:t>Avant</a:t>
            </a:r>
            <a:r>
              <a:rPr lang="fr-FR" sz="3600" dirty="0" smtClean="0">
                <a:latin typeface="Comic Sans MS" pitchFamily="66" charset="0"/>
              </a:rPr>
              <a:t> d’aller voir le prêtre, n’hésitez pas à </a:t>
            </a:r>
            <a:r>
              <a:rPr lang="fr-FR" sz="3600" b="1" u="sng" dirty="0" smtClean="0">
                <a:solidFill>
                  <a:srgbClr val="FF0000"/>
                </a:solidFill>
                <a:effectLst>
                  <a:outerShdw blurRad="38100" dist="38100" dir="2700000" algn="tl">
                    <a:srgbClr val="000000">
                      <a:alpha val="43137"/>
                    </a:srgbClr>
                  </a:outerShdw>
                </a:effectLst>
                <a:latin typeface="Comic Sans MS" pitchFamily="66" charset="0"/>
              </a:rPr>
              <a:t>prendre</a:t>
            </a:r>
            <a:r>
              <a:rPr lang="fr-FR" sz="3600" dirty="0" smtClean="0">
                <a:latin typeface="Comic Sans MS" pitchFamily="66" charset="0"/>
              </a:rPr>
              <a:t> un temps pour </a:t>
            </a:r>
            <a:r>
              <a:rPr lang="fr-FR" sz="3600" b="1" u="sng" dirty="0" smtClean="0">
                <a:solidFill>
                  <a:srgbClr val="FF0000"/>
                </a:solidFill>
                <a:effectLst>
                  <a:outerShdw blurRad="38100" dist="38100" dir="2700000" algn="tl">
                    <a:srgbClr val="000000">
                      <a:alpha val="43137"/>
                    </a:srgbClr>
                  </a:outerShdw>
                </a:effectLst>
                <a:latin typeface="Comic Sans MS" pitchFamily="66" charset="0"/>
              </a:rPr>
              <a:t>relire</a:t>
            </a:r>
            <a:r>
              <a:rPr lang="fr-FR" sz="3600" dirty="0" smtClean="0">
                <a:latin typeface="Comic Sans MS" pitchFamily="66" charset="0"/>
              </a:rPr>
              <a:t> votre vie – spirituelle, familiale, …- La parole de Dieu </a:t>
            </a:r>
            <a:r>
              <a:rPr lang="fr-FR" sz="3600" b="1" u="sng" dirty="0" smtClean="0">
                <a:solidFill>
                  <a:srgbClr val="7030A0"/>
                </a:solidFill>
                <a:effectLst>
                  <a:outerShdw blurRad="38100" dist="38100" dir="2700000" algn="tl">
                    <a:srgbClr val="000000">
                      <a:alpha val="43137"/>
                    </a:srgbClr>
                  </a:outerShdw>
                </a:effectLst>
                <a:latin typeface="Comic Sans MS" pitchFamily="66" charset="0"/>
              </a:rPr>
              <a:t>peut</a:t>
            </a:r>
            <a:r>
              <a:rPr lang="fr-FR" sz="3600" dirty="0" smtClean="0">
                <a:latin typeface="Comic Sans MS" pitchFamily="66" charset="0"/>
              </a:rPr>
              <a:t> vous </a:t>
            </a:r>
            <a:r>
              <a:rPr lang="fr-FR" sz="3600" b="1" dirty="0" smtClean="0">
                <a:solidFill>
                  <a:srgbClr val="7030A0"/>
                </a:solidFill>
                <a:effectLst>
                  <a:outerShdw blurRad="38100" dist="38100" dir="2700000" algn="tl">
                    <a:srgbClr val="000000">
                      <a:alpha val="43137"/>
                    </a:srgbClr>
                  </a:outerShdw>
                </a:effectLst>
                <a:latin typeface="Comic Sans MS" pitchFamily="66" charset="0"/>
              </a:rPr>
              <a:t>aider</a:t>
            </a:r>
            <a:r>
              <a:rPr lang="fr-FR" sz="3600" dirty="0" smtClean="0">
                <a:latin typeface="Comic Sans MS" pitchFamily="66" charset="0"/>
              </a:rPr>
              <a:t>. </a:t>
            </a:r>
            <a:endParaRPr lang="fr-FR" sz="3600" dirty="0">
              <a:latin typeface="Comic Sans MS" pitchFamily="66" charset="0"/>
            </a:endParaRPr>
          </a:p>
        </p:txBody>
      </p:sp>
      <p:sp>
        <p:nvSpPr>
          <p:cNvPr id="7" name="Rectangle 6"/>
          <p:cNvSpPr/>
          <p:nvPr/>
        </p:nvSpPr>
        <p:spPr>
          <a:xfrm>
            <a:off x="1068780" y="3834234"/>
            <a:ext cx="10070275" cy="2308324"/>
          </a:xfrm>
          <a:prstGeom prst="rect">
            <a:avLst/>
          </a:prstGeom>
          <a:ln>
            <a:solidFill>
              <a:srgbClr val="FF0000"/>
            </a:solidFill>
          </a:ln>
        </p:spPr>
        <p:txBody>
          <a:bodyPr wrap="square">
            <a:spAutoFit/>
          </a:bodyPr>
          <a:lstStyle/>
          <a:p>
            <a:pPr algn="just"/>
            <a:r>
              <a:rPr lang="fr-FR" sz="3600" dirty="0" smtClean="0">
                <a:latin typeface="Comic Sans MS" pitchFamily="66" charset="0"/>
              </a:rPr>
              <a:t>Ce qui était autrefois nommé </a:t>
            </a:r>
            <a:r>
              <a:rPr lang="fr-FR" sz="3600" b="1" dirty="0" smtClean="0">
                <a:solidFill>
                  <a:srgbClr val="0000CC"/>
                </a:solidFill>
                <a:effectLst>
                  <a:outerShdw blurRad="38100" dist="38100" dir="2700000" algn="tl">
                    <a:srgbClr val="000000">
                      <a:alpha val="43137"/>
                    </a:srgbClr>
                  </a:outerShdw>
                </a:effectLst>
                <a:latin typeface="Comic Sans MS" pitchFamily="66" charset="0"/>
              </a:rPr>
              <a:t>« examen de conscience »</a:t>
            </a:r>
            <a:r>
              <a:rPr lang="fr-FR" sz="3600" dirty="0" smtClean="0">
                <a:latin typeface="Comic Sans MS" pitchFamily="66" charset="0"/>
              </a:rPr>
              <a:t> est plutôt un </a:t>
            </a:r>
            <a:r>
              <a:rPr lang="fr-FR" sz="3600" b="1" u="sng" dirty="0" smtClean="0">
                <a:solidFill>
                  <a:srgbClr val="009999"/>
                </a:solidFill>
                <a:effectLst>
                  <a:outerShdw blurRad="38100" dist="38100" dir="2700000" algn="tl">
                    <a:srgbClr val="000000">
                      <a:alpha val="43137"/>
                    </a:srgbClr>
                  </a:outerShdw>
                </a:effectLst>
                <a:latin typeface="Comic Sans MS" pitchFamily="66" charset="0"/>
              </a:rPr>
              <a:t>appel</a:t>
            </a:r>
            <a:r>
              <a:rPr lang="fr-FR" sz="3600" b="1" dirty="0" smtClean="0">
                <a:solidFill>
                  <a:srgbClr val="009999"/>
                </a:solidFill>
                <a:effectLst>
                  <a:outerShdw blurRad="38100" dist="38100" dir="2700000" algn="tl">
                    <a:srgbClr val="000000">
                      <a:alpha val="43137"/>
                    </a:srgbClr>
                  </a:outerShdw>
                </a:effectLst>
                <a:latin typeface="Comic Sans MS" pitchFamily="66" charset="0"/>
              </a:rPr>
              <a:t> à </a:t>
            </a:r>
            <a:r>
              <a:rPr lang="fr-FR" sz="3600" b="1" u="sng" dirty="0" smtClean="0">
                <a:solidFill>
                  <a:srgbClr val="009999"/>
                </a:solidFill>
                <a:effectLst>
                  <a:outerShdw blurRad="38100" dist="38100" dir="2700000" algn="tl">
                    <a:srgbClr val="000000">
                      <a:alpha val="43137"/>
                    </a:srgbClr>
                  </a:outerShdw>
                </a:effectLst>
                <a:latin typeface="Comic Sans MS" pitchFamily="66" charset="0"/>
              </a:rPr>
              <a:t>vivre</a:t>
            </a:r>
            <a:r>
              <a:rPr lang="fr-FR" sz="3600" b="1" dirty="0" smtClean="0">
                <a:solidFill>
                  <a:srgbClr val="009999"/>
                </a:solidFill>
                <a:effectLst>
                  <a:outerShdw blurRad="38100" dist="38100" dir="2700000" algn="tl">
                    <a:srgbClr val="000000">
                      <a:alpha val="43137"/>
                    </a:srgbClr>
                  </a:outerShdw>
                </a:effectLst>
                <a:latin typeface="Comic Sans MS" pitchFamily="66" charset="0"/>
              </a:rPr>
              <a:t> </a:t>
            </a:r>
            <a:r>
              <a:rPr lang="fr-FR" sz="3600" dirty="0" smtClean="0">
                <a:latin typeface="Comic Sans MS" pitchFamily="66" charset="0"/>
              </a:rPr>
              <a:t>en cohérence avec soi-même, avec ses </a:t>
            </a:r>
            <a:r>
              <a:rPr lang="fr-FR" sz="3600" b="1" u="sng" dirty="0" smtClean="0">
                <a:solidFill>
                  <a:srgbClr val="009999"/>
                </a:solidFill>
                <a:effectLst>
                  <a:outerShdw blurRad="38100" dist="38100" dir="2700000" algn="tl">
                    <a:srgbClr val="000000">
                      <a:alpha val="43137"/>
                    </a:srgbClr>
                  </a:outerShdw>
                </a:effectLst>
                <a:latin typeface="Comic Sans MS" pitchFamily="66" charset="0"/>
              </a:rPr>
              <a:t>convictions</a:t>
            </a:r>
            <a:r>
              <a:rPr lang="fr-FR" sz="3600" dirty="0" smtClean="0">
                <a:latin typeface="Comic Sans MS" pitchFamily="66" charset="0"/>
              </a:rPr>
              <a:t> et avec les </a:t>
            </a:r>
            <a:r>
              <a:rPr lang="fr-FR" sz="3600" b="1" u="sng" dirty="0" smtClean="0">
                <a:solidFill>
                  <a:srgbClr val="FF0000"/>
                </a:solidFill>
                <a:effectLst>
                  <a:outerShdw blurRad="38100" dist="38100" dir="2700000" algn="tl">
                    <a:srgbClr val="000000">
                      <a:alpha val="43137"/>
                    </a:srgbClr>
                  </a:outerShdw>
                </a:effectLst>
                <a:latin typeface="Comic Sans MS" pitchFamily="66" charset="0"/>
              </a:rPr>
              <a:t>paroles du Christ</a:t>
            </a:r>
            <a:r>
              <a:rPr lang="fr-FR" sz="3600" dirty="0" smtClean="0">
                <a:latin typeface="Comic Sans MS" pitchFamily="66" charset="0"/>
              </a:rPr>
              <a:t>. </a:t>
            </a:r>
            <a:endParaRPr lang="fr-FR" sz="3600" dirty="0">
              <a:latin typeface="Comic Sans MS" pitchFamily="66"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25</a:t>
            </a:fld>
            <a:endParaRPr lang="fr-FR" b="1" u="sng" dirty="0">
              <a:solidFill>
                <a:schemeClr val="tx1"/>
              </a:solidFill>
            </a:endParaRPr>
          </a:p>
        </p:txBody>
      </p:sp>
      <p:sp>
        <p:nvSpPr>
          <p:cNvPr id="21505" name="Rectangle 1"/>
          <p:cNvSpPr>
            <a:spLocks noChangeArrowheads="1"/>
          </p:cNvSpPr>
          <p:nvPr/>
        </p:nvSpPr>
        <p:spPr bwMode="auto">
          <a:xfrm>
            <a:off x="2161309" y="213757"/>
            <a:ext cx="7825839" cy="646331"/>
          </a:xfrm>
          <a:prstGeom prst="rect">
            <a:avLst/>
          </a:prstGeom>
          <a:solidFill>
            <a:srgbClr val="FFFF00"/>
          </a:solidFill>
          <a:ln w="9525">
            <a:noFill/>
            <a:miter lim="800000"/>
            <a:headEnd/>
            <a:tailEnd/>
          </a:ln>
          <a:effectLst/>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Comment se confesser ?</a:t>
            </a:r>
            <a:endParaRPr kumimoji="0" lang="fr-FR" sz="4800" b="0" i="0" u="none"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21506" name="Rectangle 2"/>
          <p:cNvSpPr>
            <a:spLocks noChangeArrowheads="1"/>
          </p:cNvSpPr>
          <p:nvPr/>
        </p:nvSpPr>
        <p:spPr bwMode="auto">
          <a:xfrm>
            <a:off x="665019" y="1282535"/>
            <a:ext cx="10806545" cy="1384995"/>
          </a:xfrm>
          <a:prstGeom prst="rect">
            <a:avLst/>
          </a:prstGeom>
          <a:noFill/>
          <a:ln w="9525">
            <a:solidFill>
              <a:srgbClr val="0000CC"/>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Il s’agit d’abord de </a:t>
            </a:r>
            <a:r>
              <a:rPr kumimoji="0" lang="fr-FR" sz="2800" b="1" i="0" u="none"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se mettre en vérité face à Dieu </a:t>
            </a: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et de lui demander de nous montrer </a:t>
            </a:r>
            <a:r>
              <a:rPr kumimoji="0" lang="fr-FR"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ce qui fait obstacle à l’amour </a:t>
            </a: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en nous puis de rencontrer un prêtre.</a:t>
            </a:r>
            <a:endParaRPr kumimoji="0" lang="fr-FR" sz="40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6" name="Rectangle 1"/>
          <p:cNvSpPr>
            <a:spLocks noChangeArrowheads="1"/>
          </p:cNvSpPr>
          <p:nvPr/>
        </p:nvSpPr>
        <p:spPr bwMode="auto">
          <a:xfrm>
            <a:off x="1710046" y="3443844"/>
            <a:ext cx="8657112" cy="1200329"/>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Le schéma « pratique » de confession est le suivant :</a:t>
            </a:r>
            <a:endParaRPr kumimoji="0" lang="fr-FR" sz="4800" b="1" i="0"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26</a:t>
            </a:fld>
            <a:endParaRPr lang="fr-FR" b="1" u="sng" dirty="0">
              <a:solidFill>
                <a:schemeClr val="tx1"/>
              </a:solidFill>
            </a:endParaRPr>
          </a:p>
        </p:txBody>
      </p:sp>
      <p:sp>
        <p:nvSpPr>
          <p:cNvPr id="20482" name="Rectangle 2"/>
          <p:cNvSpPr>
            <a:spLocks noChangeArrowheads="1"/>
          </p:cNvSpPr>
          <p:nvPr/>
        </p:nvSpPr>
        <p:spPr bwMode="auto">
          <a:xfrm>
            <a:off x="807522" y="534390"/>
            <a:ext cx="10521538" cy="5016758"/>
          </a:xfrm>
          <a:prstGeom prst="rect">
            <a:avLst/>
          </a:prstGeom>
          <a:no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0"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Le pénitent dit</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 </a:t>
            </a:r>
            <a:r>
              <a:rPr kumimoji="0" lang="fr-FR" sz="3200" b="0"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Bénissez-moi, mon père, parce que j’ai péché ».</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0"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Le prêtre </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béni alors le fidèle et l’invite à </a:t>
            </a:r>
            <a:r>
              <a:rPr kumimoji="0" lang="fr-FR" sz="3200" b="1" i="0" u="none"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entrer dans la confiance</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pour cette confession.</a:t>
            </a:r>
            <a:endParaRPr kumimoji="0" lang="fr-FR" sz="3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Le pénitent peut dire </a:t>
            </a:r>
            <a:r>
              <a:rPr kumimoji="0" lang="fr-FR"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depuis combien de temps </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il ne s’est pas confessé et présenter brièvement son état de vie.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Puis vient le temps de </a:t>
            </a:r>
            <a:r>
              <a:rPr kumimoji="0" lang="fr-FR" sz="3200" b="1" i="0" u="none" strike="noStrike" cap="none" normalizeH="0" baseline="0" dirty="0" smtClean="0">
                <a:ln>
                  <a:solidFill>
                    <a:srgbClr val="FFFF00"/>
                  </a:solid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l’aveu des péchés </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reconnu à la lumière de l’amour infini de Dieu. Je </a:t>
            </a:r>
            <a:r>
              <a:rPr kumimoji="0" lang="fr-FR" sz="3200" b="1" i="0" u="sng" strike="noStrike" cap="none" normalizeH="0" baseline="0" dirty="0" smtClean="0">
                <a:ln>
                  <a:noFill/>
                </a:ln>
                <a:solidFill>
                  <a:schemeClr val="accent2">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reconnais</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avec simplicité mon péché, </a:t>
            </a:r>
            <a:r>
              <a:rPr kumimoji="0" lang="fr-FR" sz="3200" b="1" i="0" u="sng" strike="noStrike" cap="none" normalizeH="0" baseline="0" dirty="0" smtClean="0">
                <a:ln>
                  <a:noFill/>
                </a:ln>
                <a:solidFill>
                  <a:schemeClr val="accent2">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sans me justifier</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fr-FR" sz="3200" b="0" i="0" u="none" strike="noStrike" cap="none" normalizeH="0" baseline="0" dirty="0" smtClean="0">
                <a:ln>
                  <a:noFill/>
                </a:ln>
                <a:solidFill>
                  <a:schemeClr val="tx1"/>
                </a:solidFill>
                <a:effectLst/>
                <a:latin typeface="Comic Sans MS" pitchFamily="66" charset="0"/>
                <a:cs typeface="Arial" pitchFamily="34" charset="0"/>
              </a:rPr>
              <a:t> </a:t>
            </a: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27</a:t>
            </a:fld>
            <a:endParaRPr lang="fr-FR" b="1" u="sng" dirty="0">
              <a:solidFill>
                <a:schemeClr val="tx1"/>
              </a:solidFill>
            </a:endParaRPr>
          </a:p>
        </p:txBody>
      </p:sp>
      <p:sp>
        <p:nvSpPr>
          <p:cNvPr id="19457" name="Rectangle 1"/>
          <p:cNvSpPr>
            <a:spLocks noChangeArrowheads="1"/>
          </p:cNvSpPr>
          <p:nvPr/>
        </p:nvSpPr>
        <p:spPr bwMode="auto">
          <a:xfrm>
            <a:off x="1140030" y="1151907"/>
            <a:ext cx="9892145" cy="3708708"/>
          </a:xfrm>
          <a:prstGeom prst="rect">
            <a:avLst/>
          </a:prstGeom>
          <a:noFill/>
          <a:ln w="76200">
            <a:solidFill>
              <a:srgbClr val="0000CC"/>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ts val="1800"/>
              </a:spcAft>
              <a:buClrTx/>
              <a:buSzTx/>
              <a:buFontTx/>
              <a:buNone/>
              <a:tabLst/>
            </a:pPr>
            <a:r>
              <a:rPr kumimoji="0" lang="fr-FR" sz="4000" b="1" i="0" strike="noStrike" cap="none" normalizeH="0" baseline="0" dirty="0" smtClean="0">
                <a:ln>
                  <a:noFill/>
                </a:ln>
                <a:solidFill>
                  <a:schemeClr val="accent2">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On peut examiner les</a:t>
            </a:r>
            <a:r>
              <a:rPr kumimoji="0" lang="fr-FR" sz="4000" b="1" i="0" strike="noStrike" cap="none" normalizeH="0" dirty="0" smtClean="0">
                <a:ln>
                  <a:noFill/>
                </a:ln>
                <a:solidFill>
                  <a:schemeClr val="accent2">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fr-FR" sz="4000" b="1" i="0" strike="noStrike" cap="none" normalizeH="0" baseline="0" dirty="0" smtClean="0">
                <a:ln>
                  <a:noFill/>
                </a:ln>
                <a:solidFill>
                  <a:schemeClr val="accent2">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manquements…</a:t>
            </a:r>
            <a:endParaRPr kumimoji="0" lang="fr-FR" sz="2400" b="1" i="0" strike="noStrike" cap="none" normalizeH="0" baseline="0" dirty="0" smtClean="0">
              <a:ln>
                <a:noFill/>
              </a:ln>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fr-FR" sz="4000" b="1" i="1" u="none"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Envers Dieu</a:t>
            </a:r>
            <a:endParaRPr kumimoji="0" lang="fr-FR" sz="2400" b="1" i="0" u="none"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fr-FR" sz="40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Envers mon prochain</a:t>
            </a:r>
            <a:endParaRPr kumimoji="0" lang="fr-FR"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fr-FR" sz="4000" b="1"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Envers moi-même</a:t>
            </a:r>
            <a:endParaRPr kumimoji="0" lang="fr-FR" sz="54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7">
                                            <p:txEl>
                                              <p:pRg st="1" end="1"/>
                                            </p:txEl>
                                          </p:spTgt>
                                        </p:tgtEl>
                                        <p:attrNameLst>
                                          <p:attrName>style.visibility</p:attrName>
                                        </p:attrNameLst>
                                      </p:cBhvr>
                                      <p:to>
                                        <p:strVal val="visible"/>
                                      </p:to>
                                    </p:set>
                                    <p:animEffect transition="in" filter="checkerboard(across)">
                                      <p:cBhvr>
                                        <p:cTn id="7" dur="500"/>
                                        <p:tgtEl>
                                          <p:spTgt spid="194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9457">
                                            <p:txEl>
                                              <p:pRg st="2" end="2"/>
                                            </p:txEl>
                                          </p:spTgt>
                                        </p:tgtEl>
                                        <p:attrNameLst>
                                          <p:attrName>style.visibility</p:attrName>
                                        </p:attrNameLst>
                                      </p:cBhvr>
                                      <p:to>
                                        <p:strVal val="visible"/>
                                      </p:to>
                                    </p:set>
                                    <p:anim calcmode="lin" valueType="num">
                                      <p:cBhvr>
                                        <p:cTn id="12" dur="500" fill="hold"/>
                                        <p:tgtEl>
                                          <p:spTgt spid="19457">
                                            <p:txEl>
                                              <p:pRg st="2" end="2"/>
                                            </p:txEl>
                                          </p:spTgt>
                                        </p:tgtEl>
                                        <p:attrNameLst>
                                          <p:attrName>ppt_w</p:attrName>
                                        </p:attrNameLst>
                                      </p:cBhvr>
                                      <p:tavLst>
                                        <p:tav tm="0">
                                          <p:val>
                                            <p:strVal val="#ppt_w*0.70"/>
                                          </p:val>
                                        </p:tav>
                                        <p:tav tm="100000">
                                          <p:val>
                                            <p:strVal val="#ppt_w"/>
                                          </p:val>
                                        </p:tav>
                                      </p:tavLst>
                                    </p:anim>
                                    <p:anim calcmode="lin" valueType="num">
                                      <p:cBhvr>
                                        <p:cTn id="13" dur="500" fill="hold"/>
                                        <p:tgtEl>
                                          <p:spTgt spid="19457">
                                            <p:txEl>
                                              <p:pRg st="2" end="2"/>
                                            </p:txEl>
                                          </p:spTgt>
                                        </p:tgtEl>
                                        <p:attrNameLst>
                                          <p:attrName>ppt_h</p:attrName>
                                        </p:attrNameLst>
                                      </p:cBhvr>
                                      <p:tavLst>
                                        <p:tav tm="0">
                                          <p:val>
                                            <p:strVal val="#ppt_h"/>
                                          </p:val>
                                        </p:tav>
                                        <p:tav tm="100000">
                                          <p:val>
                                            <p:strVal val="#ppt_h"/>
                                          </p:val>
                                        </p:tav>
                                      </p:tavLst>
                                    </p:anim>
                                    <p:animEffect transition="in" filter="fade">
                                      <p:cBhvr>
                                        <p:cTn id="14" dur="500"/>
                                        <p:tgtEl>
                                          <p:spTgt spid="1945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9457">
                                            <p:txEl>
                                              <p:pRg st="3" end="3"/>
                                            </p:txEl>
                                          </p:spTgt>
                                        </p:tgtEl>
                                        <p:attrNameLst>
                                          <p:attrName>style.visibility</p:attrName>
                                        </p:attrNameLst>
                                      </p:cBhvr>
                                      <p:to>
                                        <p:strVal val="visible"/>
                                      </p:to>
                                    </p:set>
                                    <p:animEffect transition="in" filter="diamond(in)">
                                      <p:cBhvr>
                                        <p:cTn id="19" dur="500"/>
                                        <p:tgtEl>
                                          <p:spTgt spid="194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28</a:t>
            </a:fld>
            <a:endParaRPr lang="fr-FR" b="1" u="sng" dirty="0">
              <a:solidFill>
                <a:schemeClr val="tx1"/>
              </a:solidFill>
            </a:endParaRPr>
          </a:p>
        </p:txBody>
      </p:sp>
      <p:sp>
        <p:nvSpPr>
          <p:cNvPr id="48129" name="Rectangle 1"/>
          <p:cNvSpPr>
            <a:spLocks noChangeArrowheads="1"/>
          </p:cNvSpPr>
          <p:nvPr/>
        </p:nvSpPr>
        <p:spPr bwMode="auto">
          <a:xfrm>
            <a:off x="3182587" y="201881"/>
            <a:ext cx="5771408" cy="584775"/>
          </a:xfrm>
          <a:prstGeom prst="rect">
            <a:avLst/>
          </a:prstGeom>
          <a:solidFill>
            <a:srgbClr val="FFFF00"/>
          </a:solidFill>
          <a:ln w="9525">
            <a:noFill/>
            <a:miter lim="800000"/>
            <a:headEnd/>
            <a:tailEnd/>
          </a:ln>
          <a:effectLst/>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Actes de contrition</a:t>
            </a:r>
            <a:endParaRPr kumimoji="0" lang="fr-FR" sz="4400" b="0" i="0" u="none"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48130" name="Rectangle 2"/>
          <p:cNvSpPr>
            <a:spLocks noChangeArrowheads="1"/>
          </p:cNvSpPr>
          <p:nvPr/>
        </p:nvSpPr>
        <p:spPr bwMode="auto">
          <a:xfrm>
            <a:off x="1068779" y="1246908"/>
            <a:ext cx="10070276" cy="2246769"/>
          </a:xfrm>
          <a:prstGeom prst="rect">
            <a:avLst/>
          </a:prstGeom>
          <a:noFill/>
          <a:ln w="7620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Mon Dieu, j’ai un très grand regret de vous avoir offensé parce que vous êtes infiniment bon, infiniment aimable, et que le péché vous déplaît. Je prends la ferme résolution, avec le secours de votre sainte grâce de ne plus vous offenser et de faire pénitence.</a:t>
            </a:r>
            <a:endParaRPr kumimoji="0" lang="fr-FR" sz="400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48131" name="Rectangle 3"/>
          <p:cNvSpPr>
            <a:spLocks noChangeArrowheads="1"/>
          </p:cNvSpPr>
          <p:nvPr/>
        </p:nvSpPr>
        <p:spPr bwMode="auto">
          <a:xfrm>
            <a:off x="1080655" y="3811979"/>
            <a:ext cx="10058400" cy="2246769"/>
          </a:xfrm>
          <a:prstGeom prst="rect">
            <a:avLst/>
          </a:prstGeom>
          <a:noFill/>
          <a:ln w="76200">
            <a:solidFill>
              <a:srgbClr val="009999"/>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La contrition : </a:t>
            </a:r>
            <a:r>
              <a:rPr kumimoji="0" lang="fr-FR"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désigne l’attitude de la personne qui reconnaît avoir mal agi, regrette d’avoir blessé l’amour des autres et de Dieu. Cette attitude conduit à vouloir changer sa manière de penser et de vivre, et à réparer les dommages causés aux autres et à soi-même.</a:t>
            </a:r>
            <a:endParaRPr kumimoji="0" lang="fr-FR"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cs typeface="Arial" pitchFamily="34"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checkerboard(across)">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diamond(out)">
                                      <p:cBhvr>
                                        <p:cTn id="12"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29</a:t>
            </a:fld>
            <a:endParaRPr lang="fr-FR" b="1" u="sng" dirty="0">
              <a:solidFill>
                <a:schemeClr val="tx1"/>
              </a:solidFill>
            </a:endParaRPr>
          </a:p>
        </p:txBody>
      </p:sp>
      <p:graphicFrame>
        <p:nvGraphicFramePr>
          <p:cNvPr id="4" name="Tableau 3"/>
          <p:cNvGraphicFramePr>
            <a:graphicFrameLocks noGrp="1"/>
          </p:cNvGraphicFramePr>
          <p:nvPr/>
        </p:nvGraphicFramePr>
        <p:xfrm>
          <a:off x="783771" y="629392"/>
          <a:ext cx="10592790" cy="5047015"/>
        </p:xfrm>
        <a:graphic>
          <a:graphicData uri="http://schemas.openxmlformats.org/drawingml/2006/table">
            <a:tbl>
              <a:tblPr/>
              <a:tblGrid>
                <a:gridCol w="5296395"/>
                <a:gridCol w="5296395"/>
              </a:tblGrid>
              <a:tr h="489903">
                <a:tc>
                  <a:txBody>
                    <a:bodyPr/>
                    <a:lstStyle/>
                    <a:p>
                      <a:pPr marL="226695" indent="219710" algn="ctr">
                        <a:spcAft>
                          <a:spcPts val="0"/>
                        </a:spcAft>
                      </a:pPr>
                      <a:r>
                        <a:rPr lang="fr-FR" sz="2400" b="1" dirty="0">
                          <a:latin typeface="Times New Roman" pitchFamily="18" charset="0"/>
                          <a:ea typeface="Calibri"/>
                          <a:cs typeface="Times New Roman" pitchFamily="18" charset="0"/>
                        </a:rPr>
                        <a:t>Demande de </a:t>
                      </a:r>
                      <a:r>
                        <a:rPr lang="fr-FR" sz="2400" b="1" dirty="0" smtClean="0">
                          <a:latin typeface="Times New Roman" pitchFamily="18" charset="0"/>
                          <a:ea typeface="Calibri"/>
                          <a:cs typeface="Times New Roman" pitchFamily="18" charset="0"/>
                        </a:rPr>
                        <a:t>pardon </a:t>
                      </a:r>
                      <a:r>
                        <a:rPr lang="fr-FR" sz="2400" b="1" dirty="0" smtClean="0">
                          <a:solidFill>
                            <a:srgbClr val="0000CC"/>
                          </a:solidFill>
                          <a:latin typeface="Times New Roman" pitchFamily="18" charset="0"/>
                          <a:ea typeface="Calibri"/>
                          <a:cs typeface="Times New Roman" pitchFamily="18" charset="0"/>
                        </a:rPr>
                        <a:t>(Père JP)</a:t>
                      </a:r>
                      <a:endParaRPr lang="fr-FR" sz="2000" dirty="0">
                        <a:solidFill>
                          <a:srgbClr val="0000CC"/>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6695" indent="219710" algn="ctr">
                        <a:spcAft>
                          <a:spcPts val="0"/>
                        </a:spcAft>
                      </a:pPr>
                      <a:r>
                        <a:rPr lang="fr-FR" sz="2400" b="1" i="1" dirty="0">
                          <a:latin typeface="Times New Roman" pitchFamily="18" charset="0"/>
                          <a:ea typeface="Calibri"/>
                          <a:cs typeface="Times New Roman" pitchFamily="18" charset="0"/>
                        </a:rPr>
                        <a:t>Acte de contrition</a:t>
                      </a:r>
                      <a:endParaRPr lang="fr-FR"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85269">
                <a:tc>
                  <a:txBody>
                    <a:bodyPr/>
                    <a:lstStyle/>
                    <a:p>
                      <a:pPr marL="226695" indent="219710" algn="just">
                        <a:spcAft>
                          <a:spcPts val="1200"/>
                        </a:spcAft>
                      </a:pPr>
                      <a:r>
                        <a:rPr lang="fr-FR" sz="2400" dirty="0">
                          <a:latin typeface="Times New Roman" pitchFamily="18" charset="0"/>
                          <a:ea typeface="Calibri"/>
                          <a:cs typeface="Times New Roman" pitchFamily="18" charset="0"/>
                        </a:rPr>
                        <a:t>Mon Dieu, je ne suis pas content de moi, de t'avoir fait du mal,</a:t>
                      </a:r>
                      <a:endParaRPr lang="fr-FR"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6695" indent="219710" algn="just">
                        <a:spcAft>
                          <a:spcPts val="1200"/>
                        </a:spcAft>
                      </a:pPr>
                      <a:r>
                        <a:rPr lang="fr-FR" sz="2400" i="1" dirty="0">
                          <a:latin typeface="Times New Roman" pitchFamily="18" charset="0"/>
                          <a:ea typeface="Calibri"/>
                          <a:cs typeface="Times New Roman" pitchFamily="18" charset="0"/>
                        </a:rPr>
                        <a:t>Mon Dieu j’ai un très grand regret de T’avoir offensé,</a:t>
                      </a:r>
                      <a:endParaRPr lang="fr-FR"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214550">
                <a:tc>
                  <a:txBody>
                    <a:bodyPr/>
                    <a:lstStyle/>
                    <a:p>
                      <a:pPr marL="226695" indent="219710" algn="just">
                        <a:spcAft>
                          <a:spcPts val="1200"/>
                        </a:spcAft>
                      </a:pPr>
                      <a:r>
                        <a:rPr lang="fr-FR" sz="2400" dirty="0">
                          <a:latin typeface="Times New Roman" pitchFamily="18" charset="0"/>
                          <a:ea typeface="Calibri"/>
                          <a:cs typeface="Times New Roman" pitchFamily="18" charset="0"/>
                        </a:rPr>
                        <a:t>Parce que Tu es très bon et que Tu n’aimes pas le péché.</a:t>
                      </a:r>
                      <a:endParaRPr lang="fr-FR"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6695" indent="219710" algn="just">
                        <a:spcAft>
                          <a:spcPts val="1200"/>
                        </a:spcAft>
                      </a:pPr>
                      <a:r>
                        <a:rPr lang="fr-FR" sz="2400" i="1" dirty="0">
                          <a:latin typeface="Times New Roman" pitchFamily="18" charset="0"/>
                          <a:ea typeface="Calibri"/>
                          <a:cs typeface="Times New Roman" pitchFamily="18" charset="0"/>
                        </a:rPr>
                        <a:t>Parce que Tu es infiniment bon et que le péché Te déplait</a:t>
                      </a:r>
                      <a:endParaRPr lang="fr-FR"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257293">
                <a:tc>
                  <a:txBody>
                    <a:bodyPr/>
                    <a:lstStyle/>
                    <a:p>
                      <a:pPr marL="226695" indent="219710" algn="just">
                        <a:spcAft>
                          <a:spcPts val="0"/>
                        </a:spcAft>
                      </a:pPr>
                      <a:r>
                        <a:rPr lang="fr-FR" sz="2400" dirty="0">
                          <a:latin typeface="Times New Roman" pitchFamily="18" charset="0"/>
                          <a:ea typeface="Calibri"/>
                          <a:cs typeface="Times New Roman" pitchFamily="18" charset="0"/>
                        </a:rPr>
                        <a:t>Je suis bien décidé, avec l’aide de Ton Amour,</a:t>
                      </a:r>
                      <a:endParaRPr lang="fr-FR" sz="2000" dirty="0">
                        <a:latin typeface="Times New Roman" pitchFamily="18" charset="0"/>
                        <a:ea typeface="Calibri"/>
                        <a:cs typeface="Times New Roman" pitchFamily="18" charset="0"/>
                      </a:endParaRPr>
                    </a:p>
                    <a:p>
                      <a:pPr marL="226695" indent="219710" algn="just">
                        <a:spcAft>
                          <a:spcPts val="0"/>
                        </a:spcAft>
                      </a:pPr>
                      <a:r>
                        <a:rPr lang="fr-FR" sz="2400" dirty="0" smtClean="0">
                          <a:latin typeface="Times New Roman" pitchFamily="18" charset="0"/>
                          <a:ea typeface="Calibri"/>
                          <a:cs typeface="Times New Roman" pitchFamily="18" charset="0"/>
                        </a:rPr>
                        <a:t>de </a:t>
                      </a:r>
                      <a:r>
                        <a:rPr lang="fr-FR" sz="2400" dirty="0">
                          <a:latin typeface="Times New Roman" pitchFamily="18" charset="0"/>
                          <a:ea typeface="Calibri"/>
                          <a:cs typeface="Times New Roman" pitchFamily="18" charset="0"/>
                        </a:rPr>
                        <a:t>ne plus faire de mal à mon prochain et de réparer les péchés que j’ai faits.</a:t>
                      </a:r>
                      <a:endParaRPr lang="fr-FR"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6695" indent="219710" algn="just">
                        <a:spcAft>
                          <a:spcPts val="0"/>
                        </a:spcAft>
                      </a:pPr>
                      <a:r>
                        <a:rPr lang="fr-FR" sz="2400" i="1" dirty="0">
                          <a:latin typeface="Times New Roman" pitchFamily="18" charset="0"/>
                          <a:ea typeface="Calibri"/>
                          <a:cs typeface="Times New Roman" pitchFamily="18" charset="0"/>
                        </a:rPr>
                        <a:t>Je prends la ferme résolution avec le secours de Ta sainte grâce, </a:t>
                      </a:r>
                      <a:endParaRPr lang="fr-FR" sz="2400" i="1" dirty="0" smtClean="0">
                        <a:latin typeface="Times New Roman" pitchFamily="18" charset="0"/>
                        <a:ea typeface="Calibri"/>
                        <a:cs typeface="Times New Roman" pitchFamily="18" charset="0"/>
                      </a:endParaRPr>
                    </a:p>
                    <a:p>
                      <a:pPr marL="226695" indent="219710" algn="just">
                        <a:spcAft>
                          <a:spcPts val="0"/>
                        </a:spcAft>
                      </a:pPr>
                      <a:r>
                        <a:rPr lang="fr-FR" sz="2400" i="1" dirty="0" smtClean="0">
                          <a:latin typeface="Times New Roman" pitchFamily="18" charset="0"/>
                          <a:ea typeface="Calibri"/>
                          <a:cs typeface="Times New Roman" pitchFamily="18" charset="0"/>
                        </a:rPr>
                        <a:t>de </a:t>
                      </a:r>
                      <a:r>
                        <a:rPr lang="fr-FR" sz="2400" i="1" dirty="0">
                          <a:latin typeface="Times New Roman" pitchFamily="18" charset="0"/>
                          <a:ea typeface="Calibri"/>
                          <a:cs typeface="Times New Roman" pitchFamily="18" charset="0"/>
                        </a:rPr>
                        <a:t>ne plus T’offenser et de faire pénitence</a:t>
                      </a:r>
                      <a:endParaRPr lang="fr-FR"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704" y="848602"/>
            <a:ext cx="9762609" cy="280076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800" b="1" i="0" u="none" strike="noStrike" kern="1200" cap="none" spc="0" normalizeH="0" baseline="0" noProof="0" dirty="0">
                <a:ln w="0">
                  <a:solidFill>
                    <a:srgbClr val="FFFF00"/>
                  </a:solidFill>
                </a:ln>
                <a:solidFill>
                  <a:srgbClr val="00B050"/>
                </a:solidFill>
                <a:effectLst>
                  <a:outerShdw blurRad="38100" dist="38100" dir="2700000" algn="tl">
                    <a:srgbClr val="000000">
                      <a:alpha val="43137"/>
                    </a:srgbClr>
                  </a:outerShdw>
                  <a:reflection blurRad="6350" stA="53000" endA="300" endPos="35500" dir="5400000" sy="-90000" algn="bl" rotWithShape="0"/>
                </a:effectLst>
                <a:uLnTx/>
                <a:uFillTx/>
                <a:latin typeface="Comic Sans MS" panose="030F0702030302020204" pitchFamily="66" charset="0"/>
                <a:ea typeface="+mn-ea"/>
                <a:cs typeface="+mn-cs"/>
              </a:rPr>
              <a:t>Le sacrement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8800" b="1" dirty="0">
                <a:ln w="0">
                  <a:solidFill>
                    <a:srgbClr val="FFFF00"/>
                  </a:solidFill>
                </a:ln>
                <a:solidFill>
                  <a:srgbClr val="00B050"/>
                </a:solidFill>
                <a:effectLst>
                  <a:outerShdw blurRad="38100" dist="38100" dir="2700000" algn="tl">
                    <a:srgbClr val="000000">
                      <a:alpha val="43137"/>
                    </a:srgbClr>
                  </a:outerShdw>
                  <a:reflection blurRad="6350" stA="53000" endA="300" endPos="35500" dir="5400000" sy="-90000" algn="bl" rotWithShape="0"/>
                </a:effectLst>
                <a:latin typeface="Comic Sans MS" panose="030F0702030302020204" pitchFamily="66" charset="0"/>
              </a:rPr>
              <a:t>Réconciliation !</a:t>
            </a:r>
            <a:endParaRPr kumimoji="0" lang="fr-FR" sz="8800" b="1" i="0" u="none" strike="noStrike" kern="1200" cap="none" spc="0" normalizeH="0" baseline="0" noProof="0" dirty="0">
              <a:ln w="0">
                <a:solidFill>
                  <a:srgbClr val="7030A0"/>
                </a:solidFill>
              </a:ln>
              <a:solidFill>
                <a:srgbClr val="00B050"/>
              </a:solidFill>
              <a:effectLst>
                <a:outerShdw blurRad="38100" dist="38100" dir="2700000" algn="tl">
                  <a:srgbClr val="000000">
                    <a:alpha val="43137"/>
                  </a:srgbClr>
                </a:outerShdw>
                <a:reflection blurRad="6350" stA="53000" endA="300" endPos="35500" dir="5400000" sy="-90000" algn="bl" rotWithShape="0"/>
              </a:effectLst>
              <a:uLnTx/>
              <a:uFillTx/>
              <a:latin typeface="Comic Sans MS" panose="030F0702030302020204" pitchFamily="66" charset="0"/>
            </a:endParaRPr>
          </a:p>
        </p:txBody>
      </p:sp>
      <p:sp>
        <p:nvSpPr>
          <p:cNvPr id="3" name="ZoneTexte 2"/>
          <p:cNvSpPr txBox="1"/>
          <p:nvPr/>
        </p:nvSpPr>
        <p:spPr>
          <a:xfrm>
            <a:off x="189571" y="6434254"/>
            <a:ext cx="2520175" cy="256478"/>
          </a:xfrm>
          <a:prstGeom prst="rect">
            <a:avLst/>
          </a:prstGeom>
          <a:noFill/>
        </p:spPr>
        <p:txBody>
          <a:bodyPr wrap="square" rtlCol="0">
            <a:spAutoFit/>
          </a:bodyPr>
          <a:lstStyle/>
          <a:p>
            <a:r>
              <a:rPr lang="fr-FR" sz="1050" dirty="0">
                <a:solidFill>
                  <a:schemeClr val="bg2">
                    <a:lumMod val="75000"/>
                  </a:schemeClr>
                </a:solidFill>
                <a:latin typeface="Times New Roman" panose="02020603050405020304" pitchFamily="18" charset="0"/>
                <a:cs typeface="Times New Roman" panose="02020603050405020304" pitchFamily="18" charset="0"/>
              </a:rPr>
              <a:t>Cours Père Landry 2016/2017_Outumaoro</a:t>
            </a:r>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37234" y="4348138"/>
            <a:ext cx="6717548" cy="2086116"/>
          </a:xfrm>
          <a:prstGeom prst="rect">
            <a:avLst/>
          </a:prstGeom>
        </p:spPr>
      </p:pic>
    </p:spTree>
    <p:extLst>
      <p:ext uri="{BB962C8B-B14F-4D97-AF65-F5344CB8AC3E}">
        <p14:creationId xmlns="" xmlns:p14="http://schemas.microsoft.com/office/powerpoint/2010/main" val="7745121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30</a:t>
            </a:fld>
            <a:endParaRPr lang="fr-FR" b="1" u="sng" dirty="0">
              <a:solidFill>
                <a:schemeClr val="tx1"/>
              </a:solidFill>
            </a:endParaRPr>
          </a:p>
        </p:txBody>
      </p:sp>
      <p:sp>
        <p:nvSpPr>
          <p:cNvPr id="46081" name="Rectangle 1"/>
          <p:cNvSpPr>
            <a:spLocks noChangeArrowheads="1"/>
          </p:cNvSpPr>
          <p:nvPr/>
        </p:nvSpPr>
        <p:spPr bwMode="auto">
          <a:xfrm>
            <a:off x="1045028" y="938150"/>
            <a:ext cx="10117777" cy="4524315"/>
          </a:xfrm>
          <a:prstGeom prst="rect">
            <a:avLst/>
          </a:prstGeom>
          <a:noFill/>
          <a:ln w="76200">
            <a:solidFill>
              <a:srgbClr val="009999"/>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600" b="1" i="0"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L´absolution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Le prêtre </a:t>
            </a:r>
            <a:r>
              <a:rPr kumimoji="0" lang="fr-FR" sz="3600" b="1" i="0"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fr-FR" sz="3600" b="1" i="0" u="sng"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remet</a:t>
            </a:r>
            <a:r>
              <a:rPr kumimoji="0" lang="fr-FR" sz="3600" b="1" i="0"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fr-FR" sz="3600" b="1" i="0" u="sng"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en</a:t>
            </a:r>
            <a:r>
              <a:rPr kumimoji="0" lang="fr-FR" sz="3600" b="1" i="0"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fr-FR" sz="3600" b="1" i="0" u="sng"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route</a:t>
            </a:r>
            <a:r>
              <a:rPr kumimoji="0" lang="fr-FR" sz="3600" b="1" i="0"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 </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la personne lorsqu´il pardonne les péchés, au </a:t>
            </a:r>
            <a:r>
              <a:rPr kumimoji="0" lang="fr-FR" sz="3600" b="1" i="0"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nom</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du </a:t>
            </a:r>
            <a:r>
              <a:rPr kumimoji="0" lang="fr-FR" sz="3600" b="1" i="0"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Christ</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Le pardon permet de </a:t>
            </a:r>
            <a:r>
              <a:rPr kumimoji="0" lang="fr-FR" sz="3600" b="1" i="0"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renouer</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avec Dieu les </a:t>
            </a:r>
            <a:r>
              <a:rPr kumimoji="0" lang="fr-FR" sz="3600" b="1" i="0"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liens</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fr-FR" sz="3600" b="1" i="0"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rompus</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par le péché. Dans cet acte sont </a:t>
            </a:r>
            <a:r>
              <a:rPr kumimoji="0" lang="fr-FR" sz="3600" b="1" i="0" u="sng"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engagés</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le </a:t>
            </a:r>
            <a:r>
              <a:rPr kumimoji="0" lang="fr-FR" sz="3600" b="1" i="0" u="sng"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prêtre</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qui donne l´absolution et le </a:t>
            </a:r>
            <a:r>
              <a:rPr kumimoji="0" lang="fr-FR" sz="3600" b="1" i="0" u="sng"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pénitent</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qui </a:t>
            </a:r>
            <a:r>
              <a:rPr kumimoji="0" lang="fr-FR" sz="3600" b="1" i="0" u="sng" strike="noStrike" cap="none" normalizeH="0" baseline="0" dirty="0" smtClean="0">
                <a:ln>
                  <a:solidFill>
                    <a:srgbClr val="FFFF00"/>
                  </a:solid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manifestera</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ensuite, dans sa vie, les </a:t>
            </a:r>
            <a:r>
              <a:rPr kumimoji="0" lang="fr-FR" sz="3600" b="1" i="0" u="sng" strike="noStrike" cap="none" normalizeH="0" baseline="0" dirty="0" smtClean="0">
                <a:ln>
                  <a:solidFill>
                    <a:srgbClr val="FFFF00"/>
                  </a:solid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fruits</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du pardon.</a:t>
            </a:r>
            <a:endParaRPr kumimoji="0" lang="fr-FR" sz="4800" b="0" i="0" u="none" strike="noStrike" cap="none" normalizeH="0" baseline="0" dirty="0" smtClean="0">
              <a:ln>
                <a:noFill/>
              </a:ln>
              <a:solidFill>
                <a:schemeClr val="tx1"/>
              </a:solidFill>
              <a:effectLst/>
              <a:latin typeface="Comic Sans MS" pitchFamily="66" charset="0"/>
              <a:cs typeface="Times New Roman" pitchFamily="18"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31</a:t>
            </a:fld>
            <a:endParaRPr lang="fr-FR" b="1" u="sng" dirty="0">
              <a:solidFill>
                <a:schemeClr val="tx1"/>
              </a:solidFill>
            </a:endParaRPr>
          </a:p>
        </p:txBody>
      </p:sp>
      <p:sp>
        <p:nvSpPr>
          <p:cNvPr id="45057" name="Rectangle 1"/>
          <p:cNvSpPr>
            <a:spLocks noChangeArrowheads="1"/>
          </p:cNvSpPr>
          <p:nvPr/>
        </p:nvSpPr>
        <p:spPr bwMode="auto">
          <a:xfrm>
            <a:off x="2398816" y="261257"/>
            <a:ext cx="7386452" cy="584775"/>
          </a:xfrm>
          <a:prstGeom prst="rect">
            <a:avLst/>
          </a:prstGeom>
          <a:solidFill>
            <a:srgbClr val="FFFF00"/>
          </a:solidFill>
          <a:ln w="9525">
            <a:solidFill>
              <a:srgbClr val="FF0000"/>
            </a:solidFill>
            <a:miter lim="800000"/>
            <a:headEnd/>
            <a:tailEnd/>
          </a:ln>
          <a:effectLst/>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Times New Roman" pitchFamily="18" charset="0"/>
                <a:cs typeface="Arial" pitchFamily="34" charset="0"/>
              </a:rPr>
              <a:t>Comprendre les sept sacrements</a:t>
            </a:r>
            <a:endParaRPr kumimoji="0" lang="fr-FR" sz="3200" b="0" i="0" u="none"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45058" name="Rectangle 2"/>
          <p:cNvSpPr>
            <a:spLocks noChangeArrowheads="1"/>
          </p:cNvSpPr>
          <p:nvPr/>
        </p:nvSpPr>
        <p:spPr bwMode="auto">
          <a:xfrm>
            <a:off x="1033154" y="1294410"/>
            <a:ext cx="10094026" cy="4431983"/>
          </a:xfrm>
          <a:prstGeom prst="rect">
            <a:avLst/>
          </a:prstGeom>
          <a:noFill/>
          <a:ln w="38100">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 typeface="Wingdings" pitchFamily="2" charset="2"/>
              <a:buChar char="Ø"/>
              <a:tabLst>
                <a:tab pos="355600" algn="l"/>
              </a:tabLst>
            </a:pPr>
            <a:r>
              <a:rPr kumimoji="0" lang="fr-FR" sz="2800" b="1" i="0" u="none" strike="noStrike" cap="none" normalizeH="0" baseline="0" dirty="0" smtClean="0">
                <a:ln>
                  <a:noFill/>
                </a:ln>
                <a:solidFill>
                  <a:srgbClr val="0000CC"/>
                </a:solidFill>
                <a:effectLst/>
                <a:latin typeface="Comic Sans MS" pitchFamily="66" charset="0"/>
                <a:ea typeface="Times New Roman" pitchFamily="18" charset="0"/>
                <a:cs typeface="Arial" pitchFamily="34" charset="0"/>
              </a:rPr>
              <a:t> Dans le sacrement du baptême, nous célébrons l'amour 	de Dieu qui nous unit à Jésus Christ pour que nous vivions en enfant de Dieu.</a:t>
            </a:r>
            <a:endParaRPr kumimoji="0" lang="fr-FR" sz="2800" b="1" i="0" u="none" strike="noStrike" cap="none" normalizeH="0" baseline="0" dirty="0" smtClean="0">
              <a:ln>
                <a:noFill/>
              </a:ln>
              <a:solidFill>
                <a:srgbClr val="0000CC"/>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ts val="1800"/>
              </a:spcAft>
              <a:buClrTx/>
              <a:buSzTx/>
              <a:buFont typeface="Wingdings" pitchFamily="2" charset="2"/>
              <a:buChar char="Ø"/>
              <a:tabLst>
                <a:tab pos="355600" algn="l"/>
              </a:tabLst>
            </a:pPr>
            <a:r>
              <a:rPr kumimoji="0" lang="fr-FR" sz="2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 Dans le sacrement de la confirmation, nous célébrons 	l'amour de Dieu qui nous unit à Jésus Christ pour que 	nous soyons ses témoins avec courage, malgré les 	difficultés.</a:t>
            </a:r>
            <a:endParaRPr kumimoji="0" lang="fr-FR" sz="2800" b="1"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355600" algn="l"/>
              </a:tabLst>
            </a:pPr>
            <a:r>
              <a:rPr kumimoji="0" lang="fr-FR" sz="2800" b="1"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Dans le sacrement du mariage, nous célébrons l'amour de 	Dieu qui unit deux nouveaux époux à Jésus.</a:t>
            </a:r>
            <a:endParaRPr kumimoji="0" lang="fr-FR" sz="2800" b="1"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32</a:t>
            </a:fld>
            <a:endParaRPr lang="fr-FR" b="1" u="sng" dirty="0">
              <a:solidFill>
                <a:schemeClr val="tx1"/>
              </a:solidFill>
            </a:endParaRPr>
          </a:p>
        </p:txBody>
      </p:sp>
      <p:sp>
        <p:nvSpPr>
          <p:cNvPr id="44033" name="Rectangle 1"/>
          <p:cNvSpPr>
            <a:spLocks noChangeArrowheads="1"/>
          </p:cNvSpPr>
          <p:nvPr/>
        </p:nvSpPr>
        <p:spPr bwMode="auto">
          <a:xfrm>
            <a:off x="1033153" y="415636"/>
            <a:ext cx="10082151" cy="5309146"/>
          </a:xfrm>
          <a:prstGeom prst="rect">
            <a:avLst/>
          </a:prstGeom>
          <a:noFill/>
          <a:ln w="38100">
            <a:solidFill>
              <a:srgbClr val="0000CC"/>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 typeface="Wingdings" pitchFamily="2" charset="2"/>
              <a:buChar char="ü"/>
              <a:tabLst>
                <a:tab pos="534988" algn="l"/>
              </a:tabLst>
            </a:pPr>
            <a:r>
              <a:rPr kumimoji="0" lang="fr-FR" sz="3600" b="1" i="0" u="none" strike="noStrike" cap="none" normalizeH="0" baseline="0" dirty="0" smtClean="0">
                <a:ln>
                  <a:solidFill>
                    <a:srgbClr val="FFFF00"/>
                  </a:solidFill>
                </a:ln>
                <a:solidFill>
                  <a:srgbClr val="FF0000"/>
                </a:solidFill>
                <a:effectLst>
                  <a:outerShdw blurRad="38100" dist="38100" dir="2700000" algn="tl">
                    <a:srgbClr val="000000">
                      <a:alpha val="43137"/>
                    </a:srgbClr>
                  </a:outerShdw>
                </a:effectLst>
                <a:latin typeface="Comic Sans MS" pitchFamily="66" charset="0"/>
                <a:ea typeface="Times New Roman" pitchFamily="18" charset="0"/>
                <a:cs typeface="Arial" pitchFamily="34" charset="0"/>
              </a:rPr>
              <a:t> Dans le sacrement de la réconciliation, 	nous célébrons l'amour de Dieu qui nous 	pardonne et nous réconcilie pour que nous 	soyons de nouveau unis à Jésus Christ 	malgré nos péchés.</a:t>
            </a:r>
            <a:endParaRPr kumimoji="0" lang="fr-FR" sz="2000" b="1" i="0" u="none" strike="noStrike" cap="none" normalizeH="0" baseline="0" dirty="0" smtClean="0">
              <a:ln>
                <a:solidFill>
                  <a:srgbClr val="FFFF00"/>
                </a:solidFill>
              </a:ln>
              <a:solidFill>
                <a:srgbClr val="FF0000"/>
              </a:solidFill>
              <a:effectLst>
                <a:outerShdw blurRad="38100" dist="38100" dir="2700000" algn="tl">
                  <a:srgbClr val="000000">
                    <a:alpha val="43137"/>
                  </a:srgbClr>
                </a:outerShdw>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tab pos="534988" algn="l"/>
              </a:tabLst>
            </a:pPr>
            <a:r>
              <a:rPr kumimoji="0" lang="fr-FR" sz="3600" b="1" i="0" u="none" strike="noStrike" cap="none" normalizeH="0" baseline="0" dirty="0" smtClean="0">
                <a:ln>
                  <a:solidFill>
                    <a:srgbClr val="FFFF00"/>
                  </a:solidFill>
                </a:ln>
                <a:solidFill>
                  <a:srgbClr val="000000"/>
                </a:solidFill>
                <a:effectLst>
                  <a:outerShdw blurRad="38100" dist="38100" dir="2700000" algn="tl">
                    <a:srgbClr val="000000">
                      <a:alpha val="43137"/>
                    </a:srgbClr>
                  </a:outerShdw>
                </a:effectLst>
                <a:latin typeface="Comic Sans MS" pitchFamily="66" charset="0"/>
                <a:ea typeface="Times New Roman" pitchFamily="18" charset="0"/>
                <a:cs typeface="Arial" pitchFamily="34" charset="0"/>
              </a:rPr>
              <a:t> Dans le sacrement de l'ordre, nous 	célébrons l'amour de Dieu qui unit à 	Jésus Christ un homme qui accepte de 	devenir prêtre</a:t>
            </a:r>
            <a:r>
              <a:rPr kumimoji="0" lang="fr-FR" sz="3600" b="1" i="0" u="none" strike="noStrike" cap="none" normalizeH="0" dirty="0" smtClean="0">
                <a:ln>
                  <a:solidFill>
                    <a:srgbClr val="FFFF00"/>
                  </a:solidFill>
                </a:ln>
                <a:solidFill>
                  <a:srgbClr val="000000"/>
                </a:solidFill>
                <a:effectLst>
                  <a:outerShdw blurRad="38100" dist="38100" dir="2700000" algn="tl">
                    <a:srgbClr val="000000">
                      <a:alpha val="43137"/>
                    </a:srgbClr>
                  </a:outerShdw>
                </a:effectLst>
                <a:latin typeface="Comic Sans MS" pitchFamily="66" charset="0"/>
                <a:ea typeface="Times New Roman" pitchFamily="18" charset="0"/>
                <a:cs typeface="Arial" pitchFamily="34" charset="0"/>
              </a:rPr>
              <a:t> ou diacre.</a:t>
            </a:r>
            <a:endParaRPr kumimoji="0" lang="fr-FR" sz="4800" b="1" i="0" u="none" strike="noStrike" cap="none" normalizeH="0" baseline="0" dirty="0" smtClean="0">
              <a:ln>
                <a:solidFill>
                  <a:srgbClr val="FFFF00"/>
                </a:solidFill>
              </a:ln>
              <a:solidFill>
                <a:schemeClr val="tx1"/>
              </a:solidFill>
              <a:effectLst>
                <a:outerShdw blurRad="38100" dist="38100" dir="2700000" algn="tl">
                  <a:srgbClr val="000000">
                    <a:alpha val="43137"/>
                  </a:srgbClr>
                </a:outerShdw>
              </a:effectLst>
              <a:latin typeface="Comic Sans MS" pitchFamily="66" charset="0"/>
              <a:cs typeface="Arial" pitchFamily="34"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33</a:t>
            </a:fld>
            <a:endParaRPr lang="fr-FR" b="1" u="sng" dirty="0">
              <a:solidFill>
                <a:schemeClr val="tx1"/>
              </a:solidFill>
            </a:endParaRPr>
          </a:p>
        </p:txBody>
      </p:sp>
      <p:sp>
        <p:nvSpPr>
          <p:cNvPr id="43009" name="Rectangle 1"/>
          <p:cNvSpPr>
            <a:spLocks noChangeArrowheads="1"/>
          </p:cNvSpPr>
          <p:nvPr/>
        </p:nvSpPr>
        <p:spPr bwMode="auto">
          <a:xfrm>
            <a:off x="1068780" y="581891"/>
            <a:ext cx="10046526" cy="5309146"/>
          </a:xfrm>
          <a:prstGeom prst="rect">
            <a:avLst/>
          </a:prstGeom>
          <a:noFill/>
          <a:ln w="3810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 typeface="Wingdings" pitchFamily="2" charset="2"/>
              <a:buChar char="q"/>
              <a:tabLst>
                <a:tab pos="628650" algn="l"/>
              </a:tabLst>
            </a:pPr>
            <a:r>
              <a:rPr kumimoji="0" lang="fr-FR" sz="3600" b="1" i="0" u="none" strike="noStrike" cap="none" normalizeH="0" baseline="0" dirty="0" smtClean="0">
                <a:ln>
                  <a:solidFill>
                    <a:srgbClr val="FFFF00"/>
                  </a:solidFill>
                </a:ln>
                <a:solidFill>
                  <a:srgbClr val="00B050"/>
                </a:solidFill>
                <a:effectLst>
                  <a:outerShdw blurRad="38100" dist="38100" dir="2700000" algn="tl">
                    <a:srgbClr val="000000">
                      <a:alpha val="43137"/>
                    </a:srgbClr>
                  </a:outerShdw>
                </a:effectLst>
                <a:latin typeface="Comic Sans MS" pitchFamily="66" charset="0"/>
                <a:ea typeface="Times New Roman" pitchFamily="18" charset="0"/>
                <a:cs typeface="Arial" pitchFamily="34" charset="0"/>
              </a:rPr>
              <a:t> Dans le sacrement des malades, nous 	célébrons l'amour de Dieu qui unit à 	Jésus Christ une personne qui souffre et 	qui, peut-être, va mourir.</a:t>
            </a:r>
            <a:endParaRPr kumimoji="0" lang="fr-FR" sz="2000" b="1" i="0" u="none" strike="noStrike" cap="none" normalizeH="0" baseline="0" dirty="0" smtClean="0">
              <a:ln>
                <a:solidFill>
                  <a:srgbClr val="FFFF00"/>
                </a:solidFill>
              </a:ln>
              <a:solidFill>
                <a:srgbClr val="00B050"/>
              </a:solidFill>
              <a:effectLst>
                <a:outerShdw blurRad="38100" dist="38100" dir="2700000" algn="tl">
                  <a:srgbClr val="000000">
                    <a:alpha val="43137"/>
                  </a:srgbClr>
                </a:outerShdw>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tab pos="628650" algn="l"/>
              </a:tabLst>
            </a:pPr>
            <a:r>
              <a:rPr kumimoji="0" lang="fr-FR" sz="36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rPr>
              <a:t> Dans le sacrement de l'eucharistie, nous 	fêtons l'amour de Dieu qui nous donne en 	nourriture le Corps et le Sang du 	Seigneur Jésus pour que nous formions 	ensemble le vrai Corps du Christ.</a:t>
            </a:r>
            <a:endParaRPr kumimoji="0" lang="fr-FR" sz="48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34</a:t>
            </a:fld>
            <a:endParaRPr lang="fr-FR" b="1" u="sng" dirty="0">
              <a:solidFill>
                <a:schemeClr val="tx1"/>
              </a:solidFill>
            </a:endParaRPr>
          </a:p>
        </p:txBody>
      </p:sp>
      <p:pic>
        <p:nvPicPr>
          <p:cNvPr id="4" name="Image 3" descr="3.PNG"/>
          <p:cNvPicPr>
            <a:picLocks noChangeAspect="1"/>
          </p:cNvPicPr>
          <p:nvPr/>
        </p:nvPicPr>
        <p:blipFill>
          <a:blip r:embed="rId2"/>
          <a:stretch>
            <a:fillRect/>
          </a:stretch>
        </p:blipFill>
        <p:spPr>
          <a:xfrm>
            <a:off x="1983751" y="1206293"/>
            <a:ext cx="8243141" cy="2890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4</a:t>
            </a:fld>
            <a:endParaRPr lang="fr-FR" b="1" u="sng" dirty="0">
              <a:solidFill>
                <a:schemeClr val="tx1"/>
              </a:solidFill>
            </a:endParaRPr>
          </a:p>
        </p:txBody>
      </p:sp>
      <p:sp>
        <p:nvSpPr>
          <p:cNvPr id="12" name="Rectangle 11"/>
          <p:cNvSpPr/>
          <p:nvPr/>
        </p:nvSpPr>
        <p:spPr>
          <a:xfrm>
            <a:off x="997527" y="200384"/>
            <a:ext cx="10189029" cy="1200329"/>
          </a:xfrm>
          <a:prstGeom prst="rect">
            <a:avLst/>
          </a:prstGeom>
          <a:solidFill>
            <a:srgbClr val="F2A16A"/>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square" lIns="91440" tIns="45720" rIns="91440" bIns="45720">
            <a:spAutoFit/>
            <a:sp3d contourW="25400" prstMaterial="matte">
              <a:bevelT w="25400" h="55880" prst="artDeco"/>
              <a:contourClr>
                <a:schemeClr val="accent2">
                  <a:tint val="20000"/>
                </a:schemeClr>
              </a:contourClr>
            </a:sp3d>
          </a:bodyPr>
          <a:lstStyle/>
          <a:p>
            <a:pPr algn="ctr"/>
            <a:r>
              <a:rPr lang="fr-FR" sz="3600" b="1" spc="50" dirty="0" smtClean="0">
                <a:ln w="11430">
                  <a:solidFill>
                    <a:srgbClr val="FFFF00"/>
                  </a:solidFill>
                </a:ln>
                <a:solidFill>
                  <a:srgbClr val="0000CC"/>
                </a:solidFill>
                <a:effectLst>
                  <a:outerShdw blurRad="76200" dist="50800" dir="5400000" algn="tl" rotWithShape="0">
                    <a:srgbClr val="000000">
                      <a:alpha val="65000"/>
                    </a:srgbClr>
                  </a:outerShdw>
                </a:effectLst>
                <a:latin typeface="Cooper Black" pitchFamily="18" charset="0"/>
              </a:rPr>
              <a:t>QU’EST-CE QUE LE SACREMENT  </a:t>
            </a:r>
          </a:p>
          <a:p>
            <a:pPr algn="ctr"/>
            <a:r>
              <a:rPr lang="fr-FR" sz="3600" b="1" spc="50" dirty="0" smtClean="0">
                <a:ln w="11430">
                  <a:solidFill>
                    <a:srgbClr val="FFFF00"/>
                  </a:solidFill>
                </a:ln>
                <a:solidFill>
                  <a:srgbClr val="0000CC"/>
                </a:solidFill>
                <a:effectLst>
                  <a:outerShdw blurRad="76200" dist="50800" dir="5400000" algn="tl" rotWithShape="0">
                    <a:srgbClr val="000000">
                      <a:alpha val="65000"/>
                    </a:srgbClr>
                  </a:outerShdw>
                </a:effectLst>
                <a:latin typeface="Cooper Black" pitchFamily="18" charset="0"/>
              </a:rPr>
              <a:t>DE  RECONCILIATION ?</a:t>
            </a:r>
          </a:p>
        </p:txBody>
      </p:sp>
      <p:sp>
        <p:nvSpPr>
          <p:cNvPr id="2049" name="Rectangle 1"/>
          <p:cNvSpPr>
            <a:spLocks noChangeArrowheads="1"/>
          </p:cNvSpPr>
          <p:nvPr/>
        </p:nvSpPr>
        <p:spPr bwMode="auto">
          <a:xfrm>
            <a:off x="997527" y="1615045"/>
            <a:ext cx="10165279" cy="4231928"/>
          </a:xfrm>
          <a:prstGeom prst="rect">
            <a:avLst/>
          </a:prstGeom>
          <a:noFill/>
          <a:ln>
            <a:noFill/>
            <a:headEnd/>
            <a:tailEnd/>
          </a:ln>
          <a:effectLst>
            <a:outerShdw blurRad="76200" dir="13500000" sy="23000" kx="1200000" algn="br" rotWithShape="0">
              <a:prstClr val="black">
                <a:alpha val="20000"/>
              </a:prstClr>
            </a:out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ts val="1800"/>
              </a:spcAft>
              <a:buClrTx/>
              <a:buSzTx/>
              <a:buFont typeface="Wingdings" pitchFamily="2" charset="2"/>
              <a:buChar char="Ø"/>
              <a:tabLst/>
            </a:pP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Le </a:t>
            </a:r>
            <a:r>
              <a:rPr kumimoji="0" lang="fr-FR" sz="3200" b="1" i="0" u="sng"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signe</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de </a:t>
            </a:r>
            <a:r>
              <a:rPr kumimoji="0" lang="fr-FR" sz="3200" b="1" i="0" u="sng"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l´amour</a:t>
            </a:r>
            <a:r>
              <a:rPr kumimoji="0" lang="fr-FR" sz="3200" b="1"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a:t>
            </a:r>
            <a:r>
              <a:rPr kumimoji="0" lang="fr-FR" sz="3200" b="1" i="0" u="sng"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infini</a:t>
            </a:r>
            <a:r>
              <a:rPr kumimoji="0" lang="fr-FR" sz="3200" b="1"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de </a:t>
            </a:r>
            <a:r>
              <a:rPr kumimoji="0" lang="fr-FR" sz="3200" b="1" i="0" u="sng" strike="noStrike" cap="none" normalizeH="0" baseline="0" dirty="0" smtClean="0">
                <a:ln>
                  <a:no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Dieu</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a:t>
            </a:r>
          </a:p>
          <a:p>
            <a:pPr marR="0" lvl="0" algn="just" defTabSz="914400" rtl="0" eaLnBrk="1" fontAlgn="base" latinLnBrk="0" hangingPunct="1">
              <a:lnSpc>
                <a:spcPct val="100000"/>
              </a:lnSpc>
              <a:spcBef>
                <a:spcPct val="0"/>
              </a:spcBef>
              <a:spcAft>
                <a:spcPts val="1800"/>
              </a:spcAft>
              <a:buClrTx/>
              <a:buSzTx/>
              <a:buFont typeface="Wingdings" pitchFamily="2" charset="2"/>
              <a:buChar char="Ø"/>
              <a:tabLst>
                <a:tab pos="450850" algn="l"/>
              </a:tabLst>
            </a:pP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Le </a:t>
            </a:r>
            <a:r>
              <a:rPr kumimoji="0" lang="fr-FR" sz="3200" b="1" i="0"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pardon</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de Dieu est </a:t>
            </a:r>
            <a:r>
              <a:rPr kumimoji="0" lang="fr-FR" sz="3200" b="1" i="0"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toujours</a:t>
            </a:r>
            <a:r>
              <a:rPr kumimoji="0" lang="fr-FR" sz="3200" b="1"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a:t>
            </a:r>
            <a:r>
              <a:rPr kumimoji="0" lang="fr-FR" sz="3200" b="1" i="0"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possible</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si nous   	faisons une démarche vraiment </a:t>
            </a:r>
            <a:r>
              <a:rPr kumimoji="0" lang="fr-FR" sz="3200" b="1" i="0" u="sng"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sincère</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a:t>
            </a:r>
          </a:p>
          <a:p>
            <a:pPr marR="0" lvl="0" algn="just" defTabSz="914400" rtl="0" eaLnBrk="1" fontAlgn="base" latinLnBrk="0" hangingPunct="1">
              <a:lnSpc>
                <a:spcPct val="100000"/>
              </a:lnSpc>
              <a:spcBef>
                <a:spcPct val="0"/>
              </a:spcBef>
              <a:spcAft>
                <a:spcPts val="1800"/>
              </a:spcAft>
              <a:buClrTx/>
              <a:buSzTx/>
              <a:buFont typeface="Wingdings" pitchFamily="2" charset="2"/>
              <a:buChar char="Ø"/>
              <a:tabLst>
                <a:tab pos="450850" algn="l"/>
              </a:tabLst>
            </a:pPr>
            <a:r>
              <a:rPr lang="fr-FR" sz="3200" dirty="0" smtClean="0">
                <a:solidFill>
                  <a:schemeClr val="tx1"/>
                </a:solidFill>
                <a:latin typeface="Comic Sans MS" pitchFamily="66" charset="0"/>
                <a:ea typeface="Calibri" pitchFamily="34" charset="0"/>
                <a:cs typeface="Times New Roman" pitchFamily="18" charset="0"/>
              </a:rPr>
              <a:t> En </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se </a:t>
            </a:r>
            <a:r>
              <a:rPr kumimoji="0" lang="fr-FR" sz="3200" b="1" i="0"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reconnaissant</a:t>
            </a:r>
            <a:r>
              <a:rPr kumimoji="0" lang="fr-FR" sz="3200" b="1"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a:t>
            </a:r>
            <a:r>
              <a:rPr kumimoji="0" lang="fr-FR" sz="3200" b="1" i="0"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pécheur</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nous </a:t>
            </a:r>
            <a:r>
              <a:rPr kumimoji="0" lang="fr-FR" sz="3200" b="1" i="0" u="sng"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croyons</a:t>
            </a:r>
            <a:r>
              <a:rPr kumimoji="0" lang="fr-FR" sz="3200" b="1"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que 	l´Amour infini de Dieu est toujours le plus </a:t>
            </a:r>
            <a:r>
              <a:rPr kumimoji="0" lang="fr-FR" sz="32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fort</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a:t>
            </a:r>
          </a:p>
          <a:p>
            <a:pPr marR="0" lvl="0" algn="just" defTabSz="914400" rtl="0" eaLnBrk="1" fontAlgn="base" latinLnBrk="0" hangingPunct="1">
              <a:lnSpc>
                <a:spcPct val="100000"/>
              </a:lnSpc>
              <a:spcBef>
                <a:spcPct val="0"/>
              </a:spcBef>
              <a:spcAft>
                <a:spcPct val="0"/>
              </a:spcAft>
              <a:buClrTx/>
              <a:buSzTx/>
              <a:buFont typeface="Wingdings" pitchFamily="2" charset="2"/>
              <a:buChar char="Ø"/>
              <a:tabLst>
                <a:tab pos="450850" algn="l"/>
              </a:tabLst>
            </a:pP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Le dialogue avec un prêtre est le </a:t>
            </a:r>
            <a:r>
              <a:rPr kumimoji="0" lang="fr-FR" sz="3200" b="1" i="0" u="sng"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signe</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a:t>
            </a:r>
            <a:r>
              <a:rPr kumimoji="0" lang="fr-FR" sz="3200" b="1" i="0" u="sng"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efficace</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 	de la réconciliation </a:t>
            </a:r>
            <a:r>
              <a:rPr kumimoji="0" lang="fr-FR" sz="3200" b="1" i="0" u="sng"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avec</a:t>
            </a:r>
            <a:r>
              <a:rPr kumimoji="0" lang="fr-FR" sz="3200" b="1" i="0" u="none"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fr-FR" sz="3200" b="1" i="0" u="sng"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Dieu</a:t>
            </a:r>
            <a:r>
              <a:rPr kumimoji="0" lang="fr-FR" sz="3200" b="1" i="0" u="none"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et </a:t>
            </a:r>
            <a:r>
              <a:rPr kumimoji="0" lang="fr-FR" sz="3200" b="1" i="0" u="sng"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avec</a:t>
            </a:r>
            <a:r>
              <a:rPr kumimoji="0" lang="fr-FR" sz="3200" b="1" i="0" u="none"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fr-FR" sz="3200" b="1" i="0" u="sng"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nos</a:t>
            </a:r>
            <a:r>
              <a:rPr kumimoji="0" lang="fr-FR" sz="3200" b="1" i="0" u="none"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fr-FR" sz="3200" b="1" i="0" u="sng" strike="noStrike" cap="none" normalizeH="0" baseline="0" dirty="0" smtClean="0">
                <a:ln>
                  <a:noFill/>
                </a:ln>
                <a:solidFill>
                  <a:srgbClr val="7030A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frères</a:t>
            </a:r>
            <a:r>
              <a:rPr kumimoji="0" lang="fr-FR" sz="3200" i="0" u="none" strike="noStrike" cap="none" normalizeH="0" baseline="0" dirty="0" smtClean="0">
                <a:ln>
                  <a:noFill/>
                </a:ln>
                <a:solidFill>
                  <a:schemeClr val="tx1"/>
                </a:solidFill>
                <a:latin typeface="Comic Sans MS" pitchFamily="66" charset="0"/>
                <a:ea typeface="Calibri" pitchFamily="34" charset="0"/>
                <a:cs typeface="Times New Roman" pitchFamily="18" charset="0"/>
              </a:rPr>
              <a:t>.</a:t>
            </a:r>
            <a:endParaRPr kumimoji="0" lang="fr-FR" sz="4400" i="0" u="none" strike="noStrike" cap="none" normalizeH="0" baseline="0" dirty="0" smtClean="0">
              <a:ln>
                <a:noFill/>
              </a:ln>
              <a:solidFill>
                <a:schemeClr val="tx1"/>
              </a:solidFill>
              <a:latin typeface="Comic Sans MS" pitchFamily="66" charset="0"/>
              <a:cs typeface="Times New Roman" pitchFamily="18"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9">
                                            <p:txEl>
                                              <p:pRg st="0" end="0"/>
                                            </p:txEl>
                                          </p:spTgt>
                                        </p:tgtEl>
                                        <p:attrNameLst>
                                          <p:attrName>style.visibility</p:attrName>
                                        </p:attrNameLst>
                                      </p:cBhvr>
                                      <p:to>
                                        <p:strVal val="visible"/>
                                      </p:to>
                                    </p:set>
                                    <p:anim calcmode="lin" valueType="num">
                                      <p:cBhvr>
                                        <p:cTn id="7" dur="500" fill="hold"/>
                                        <p:tgtEl>
                                          <p:spTgt spid="204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04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04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049">
                                            <p:txEl>
                                              <p:pRg st="1" end="1"/>
                                            </p:txEl>
                                          </p:spTgt>
                                        </p:tgtEl>
                                        <p:attrNameLst>
                                          <p:attrName>style.visibility</p:attrName>
                                        </p:attrNameLst>
                                      </p:cBhvr>
                                      <p:to>
                                        <p:strVal val="visible"/>
                                      </p:to>
                                    </p:set>
                                    <p:animEffect transition="in" filter="checkerboard(across)">
                                      <p:cBhvr>
                                        <p:cTn id="14" dur="500"/>
                                        <p:tgtEl>
                                          <p:spTgt spid="204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49">
                                            <p:txEl>
                                              <p:pRg st="2" end="2"/>
                                            </p:txEl>
                                          </p:spTgt>
                                        </p:tgtEl>
                                        <p:attrNameLst>
                                          <p:attrName>style.visibility</p:attrName>
                                        </p:attrNameLst>
                                      </p:cBhvr>
                                      <p:to>
                                        <p:strVal val="visible"/>
                                      </p:to>
                                    </p:set>
                                    <p:animEffect transition="in" filter="checkerboard(across)">
                                      <p:cBhvr>
                                        <p:cTn id="19" dur="500"/>
                                        <p:tgtEl>
                                          <p:spTgt spid="204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049">
                                            <p:txEl>
                                              <p:pRg st="3" end="3"/>
                                            </p:txEl>
                                          </p:spTgt>
                                        </p:tgtEl>
                                        <p:attrNameLst>
                                          <p:attrName>style.visibility</p:attrName>
                                        </p:attrNameLst>
                                      </p:cBhvr>
                                      <p:to>
                                        <p:strVal val="visible"/>
                                      </p:to>
                                    </p:set>
                                    <p:anim calcmode="lin" valueType="num">
                                      <p:cBhvr>
                                        <p:cTn id="24" dur="500" fill="hold"/>
                                        <p:tgtEl>
                                          <p:spTgt spid="2049">
                                            <p:txEl>
                                              <p:pRg st="3" end="3"/>
                                            </p:txEl>
                                          </p:spTgt>
                                        </p:tgtEl>
                                        <p:attrNameLst>
                                          <p:attrName>ppt_w</p:attrName>
                                        </p:attrNameLst>
                                      </p:cBhvr>
                                      <p:tavLst>
                                        <p:tav tm="0">
                                          <p:val>
                                            <p:strVal val="#ppt_w*0.70"/>
                                          </p:val>
                                        </p:tav>
                                        <p:tav tm="100000">
                                          <p:val>
                                            <p:strVal val="#ppt_w"/>
                                          </p:val>
                                        </p:tav>
                                      </p:tavLst>
                                    </p:anim>
                                    <p:anim calcmode="lin" valueType="num">
                                      <p:cBhvr>
                                        <p:cTn id="25" dur="500" fill="hold"/>
                                        <p:tgtEl>
                                          <p:spTgt spid="2049">
                                            <p:txEl>
                                              <p:pRg st="3" end="3"/>
                                            </p:txEl>
                                          </p:spTgt>
                                        </p:tgtEl>
                                        <p:attrNameLst>
                                          <p:attrName>ppt_h</p:attrName>
                                        </p:attrNameLst>
                                      </p:cBhvr>
                                      <p:tavLst>
                                        <p:tav tm="0">
                                          <p:val>
                                            <p:strVal val="#ppt_h"/>
                                          </p:val>
                                        </p:tav>
                                        <p:tav tm="100000">
                                          <p:val>
                                            <p:strVal val="#ppt_h"/>
                                          </p:val>
                                        </p:tav>
                                      </p:tavLst>
                                    </p:anim>
                                    <p:animEffect transition="in" filter="fade">
                                      <p:cBhvr>
                                        <p:cTn id="26" dur="500"/>
                                        <p:tgtEl>
                                          <p:spTgt spid="20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5</a:t>
            </a:fld>
            <a:endParaRPr lang="fr-FR" b="1" u="sng" dirty="0">
              <a:solidFill>
                <a:schemeClr val="tx1"/>
              </a:solidFill>
            </a:endParaRPr>
          </a:p>
        </p:txBody>
      </p:sp>
      <p:pic>
        <p:nvPicPr>
          <p:cNvPr id="7" name="Image 6" descr="1.PNG"/>
          <p:cNvPicPr>
            <a:picLocks noChangeAspect="1"/>
          </p:cNvPicPr>
          <p:nvPr/>
        </p:nvPicPr>
        <p:blipFill>
          <a:blip r:embed="rId2"/>
          <a:stretch>
            <a:fillRect/>
          </a:stretch>
        </p:blipFill>
        <p:spPr>
          <a:xfrm>
            <a:off x="4862406" y="1613518"/>
            <a:ext cx="2419688" cy="4153480"/>
          </a:xfrm>
          <a:prstGeom prst="rect">
            <a:avLst/>
          </a:prstGeom>
          <a:ln>
            <a:solidFill>
              <a:schemeClr val="accent1"/>
            </a:solidFill>
          </a:ln>
          <a:effectLst>
            <a:outerShdw blurRad="292100" dist="139700" dir="2700000" algn="tl" rotWithShape="0">
              <a:srgbClr val="333333">
                <a:alpha val="65000"/>
              </a:srgbClr>
            </a:outerShdw>
          </a:effectLst>
        </p:spPr>
      </p:pic>
      <p:sp>
        <p:nvSpPr>
          <p:cNvPr id="3073" name="Rectangle 1"/>
          <p:cNvSpPr>
            <a:spLocks noChangeArrowheads="1"/>
          </p:cNvSpPr>
          <p:nvPr/>
        </p:nvSpPr>
        <p:spPr bwMode="auto">
          <a:xfrm>
            <a:off x="2303813" y="237506"/>
            <a:ext cx="7600208" cy="646331"/>
          </a:xfrm>
          <a:prstGeom prst="rect">
            <a:avLst/>
          </a:prstGeom>
          <a:ln>
            <a:headEnd/>
            <a:tailEnd/>
          </a:ln>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solidFill>
                    <a:schemeClr val="tx1"/>
                  </a:solidFill>
                </a:ln>
                <a:solidFill>
                  <a:srgbClr val="FFFF00"/>
                </a:soli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Qu’est-ce qu’un Sacrement ?</a:t>
            </a:r>
            <a:endParaRPr kumimoji="0" lang="fr-FR" sz="4800" b="0" i="0" u="none" strike="noStrike" cap="none" normalizeH="0" baseline="0" dirty="0" smtClean="0">
              <a:ln>
                <a:solidFill>
                  <a:schemeClr val="tx1"/>
                </a:solidFill>
              </a:ln>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03600" y="6377801"/>
            <a:ext cx="5829300"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a:t>
            </a:r>
            <a:endParaRPr lang="fr-FR" sz="1400" i="1" dirty="0">
              <a:solidFill>
                <a:schemeClr val="bg1">
                  <a:lumMod val="65000"/>
                </a:schemeClr>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6</a:t>
            </a:fld>
            <a:endParaRPr lang="fr-FR" b="1" u="sng" dirty="0">
              <a:solidFill>
                <a:schemeClr val="tx1"/>
              </a:solidFill>
            </a:endParaRPr>
          </a:p>
        </p:txBody>
      </p:sp>
      <p:sp>
        <p:nvSpPr>
          <p:cNvPr id="1025" name="Rectangle 1"/>
          <p:cNvSpPr>
            <a:spLocks noChangeArrowheads="1"/>
          </p:cNvSpPr>
          <p:nvPr/>
        </p:nvSpPr>
        <p:spPr bwMode="auto">
          <a:xfrm rot="20708974">
            <a:off x="201957" y="944398"/>
            <a:ext cx="561949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Rite sacré institué par Jésus-Christ, pour produire ou augmenter la grâce dans les âmes.</a:t>
            </a:r>
            <a:endParaRPr kumimoji="0" lang="fr-FR" sz="4800" b="1" i="0" u="none" strike="noStrike" cap="none" normalizeH="0" baseline="0" dirty="0" smtClean="0">
              <a:ln>
                <a:solidFill>
                  <a:srgbClr val="FFFF00"/>
                </a:solidFill>
              </a:ln>
              <a:solidFill>
                <a:srgbClr val="0000CC"/>
              </a:solidFill>
              <a:effectLst>
                <a:outerShdw blurRad="38100" dist="38100" dir="2700000" algn="tl">
                  <a:srgbClr val="000000">
                    <a:alpha val="43137"/>
                  </a:srgbClr>
                </a:outerShdw>
              </a:effectLst>
              <a:latin typeface="Comic Sans MS" pitchFamily="66" charset="0"/>
              <a:cs typeface="Arial" pitchFamily="34" charset="0"/>
            </a:endParaRPr>
          </a:p>
        </p:txBody>
      </p:sp>
      <p:pic>
        <p:nvPicPr>
          <p:cNvPr id="7" name="Image 6" descr="339a0e1449b6b4062056bc300d87e893_XL.jpg"/>
          <p:cNvPicPr>
            <a:picLocks noChangeAspect="1"/>
          </p:cNvPicPr>
          <p:nvPr/>
        </p:nvPicPr>
        <p:blipFill>
          <a:blip r:embed="rId2"/>
          <a:stretch>
            <a:fillRect/>
          </a:stretch>
        </p:blipFill>
        <p:spPr>
          <a:xfrm rot="1054118">
            <a:off x="7137069" y="942961"/>
            <a:ext cx="3743944" cy="2292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descr="grace-jesus-christ.png"/>
          <p:cNvPicPr>
            <a:picLocks noChangeAspect="1"/>
          </p:cNvPicPr>
          <p:nvPr/>
        </p:nvPicPr>
        <p:blipFill>
          <a:blip r:embed="rId3"/>
          <a:stretch>
            <a:fillRect/>
          </a:stretch>
        </p:blipFill>
        <p:spPr>
          <a:xfrm rot="392075">
            <a:off x="5552930" y="3515529"/>
            <a:ext cx="2755343" cy="1757115"/>
          </a:xfrm>
          <a:prstGeom prst="rect">
            <a:avLst/>
          </a:prstGeom>
          <a:ln>
            <a:noFill/>
          </a:ln>
          <a:effectLst>
            <a:outerShdw blurRad="292100" dist="139700" dir="2700000" algn="tl" rotWithShape="0">
              <a:srgbClr val="333333">
                <a:alpha val="65000"/>
              </a:srgbClr>
            </a:outerShdw>
          </a:effectLst>
        </p:spPr>
      </p:pic>
      <p:pic>
        <p:nvPicPr>
          <p:cNvPr id="9" name="Image 8" descr="fleche-progression.jpg"/>
          <p:cNvPicPr>
            <a:picLocks noChangeAspect="1"/>
          </p:cNvPicPr>
          <p:nvPr/>
        </p:nvPicPr>
        <p:blipFill>
          <a:blip r:embed="rId4"/>
          <a:stretch>
            <a:fillRect/>
          </a:stretch>
        </p:blipFill>
        <p:spPr>
          <a:xfrm>
            <a:off x="2160320" y="3581690"/>
            <a:ext cx="2839192" cy="2820264"/>
          </a:xfrm>
          <a:prstGeom prst="ellipse">
            <a:avLst/>
          </a:prstGeom>
          <a:ln>
            <a:noFill/>
          </a:ln>
          <a:effectLst>
            <a:softEdge rad="112500"/>
          </a:effectLst>
        </p:spPr>
      </p:pic>
    </p:spTree>
    <p:extLst>
      <p:ext uri="{BB962C8B-B14F-4D97-AF65-F5344CB8AC3E}">
        <p14:creationId xmlns:p14="http://schemas.microsoft.com/office/powerpoint/2010/main" xmlns="" val="330638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5"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strVal val="#ppt_w*0.70"/>
                                          </p:val>
                                        </p:tav>
                                        <p:tav tm="100000">
                                          <p:val>
                                            <p:strVal val="#ppt_w"/>
                                          </p:val>
                                        </p:tav>
                                      </p:tavLst>
                                    </p:anim>
                                    <p:anim calcmode="lin" valueType="num">
                                      <p:cBhvr>
                                        <p:cTn id="11" dur="500" fill="hold"/>
                                        <p:tgtEl>
                                          <p:spTgt spid="8"/>
                                        </p:tgtEl>
                                        <p:attrNameLst>
                                          <p:attrName>ppt_h</p:attrName>
                                        </p:attrNameLst>
                                      </p:cBhvr>
                                      <p:tavLst>
                                        <p:tav tm="0">
                                          <p:val>
                                            <p:strVal val="#ppt_h"/>
                                          </p:val>
                                        </p:tav>
                                        <p:tav tm="100000">
                                          <p:val>
                                            <p:strVal val="#ppt_h"/>
                                          </p:val>
                                        </p:tav>
                                      </p:tavLst>
                                    </p:anim>
                                    <p:animEffect transition="in" filter="fade">
                                      <p:cBhvr>
                                        <p:cTn id="12" dur="500"/>
                                        <p:tgtEl>
                                          <p:spTgt spid="8"/>
                                        </p:tgtEl>
                                      </p:cBhvr>
                                    </p:animEffect>
                                  </p:childTnLst>
                                </p:cTn>
                              </p:par>
                              <p:par>
                                <p:cTn id="13" presetID="55"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ppt_w*0.7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7990" y="201109"/>
            <a:ext cx="4777270" cy="1015663"/>
          </a:xfrm>
          <a:prstGeom prst="rect">
            <a:avLst/>
          </a:prstGeom>
          <a:solidFill>
            <a:schemeClr val="bg1">
              <a:lumMod val="85000"/>
            </a:schemeClr>
          </a:solidFill>
          <a:scene3d>
            <a:camera prst="orthographicFront"/>
            <a:lightRig rig="threePt" dir="t"/>
          </a:scene3d>
          <a:sp3d>
            <a:bevelT prst="relaxedInset"/>
          </a:sp3d>
        </p:spPr>
        <p:txBody>
          <a:bodyPr wrap="none" lIns="91440" tIns="45720" rIns="91440" bIns="45720">
            <a:spAutoFit/>
          </a:bodyPr>
          <a:lstStyle/>
          <a:p>
            <a:pPr algn="ctr"/>
            <a:r>
              <a:rPr lang="fr-FR" sz="6000" b="1" dirty="0">
                <a:ln w="0">
                  <a:solidFill>
                    <a:srgbClr val="FFFF00"/>
                  </a:solidFill>
                </a:ln>
                <a:solidFill>
                  <a:schemeClr val="tx2">
                    <a:lumMod val="60000"/>
                    <a:lumOff val="40000"/>
                  </a:schemeClr>
                </a:solidFill>
                <a:effectLst>
                  <a:reflection blurRad="6350" stA="53000" endA="300" endPos="35500" dir="5400000" sy="-90000" algn="bl" rotWithShape="0"/>
                </a:effectLst>
                <a:latin typeface="Comic Sans MS" panose="030F0702030302020204" pitchFamily="66" charset="0"/>
                <a:cs typeface="Times New Roman" panose="02020603050405020304" pitchFamily="18" charset="0"/>
              </a:rPr>
              <a:t>I</a:t>
            </a:r>
            <a:r>
              <a:rPr lang="fr-FR" sz="6000" b="1" cap="none" spc="0" dirty="0">
                <a:ln w="0">
                  <a:solidFill>
                    <a:srgbClr val="FFFF00"/>
                  </a:solidFill>
                </a:ln>
                <a:solidFill>
                  <a:schemeClr val="tx2">
                    <a:lumMod val="60000"/>
                    <a:lumOff val="40000"/>
                  </a:schemeClr>
                </a:solidFill>
                <a:effectLst>
                  <a:reflection blurRad="6350" stA="53000" endA="300" endPos="35500" dir="5400000" sy="-90000" algn="bl" rotWithShape="0"/>
                </a:effectLst>
                <a:latin typeface="Comic Sans MS" panose="030F0702030302020204" pitchFamily="66" charset="0"/>
                <a:cs typeface="Times New Roman" panose="02020603050405020304" pitchFamily="18" charset="0"/>
              </a:rPr>
              <a:t>ntroduction</a:t>
            </a:r>
          </a:p>
        </p:txBody>
      </p:sp>
      <p:sp>
        <p:nvSpPr>
          <p:cNvPr id="5" name="ZoneTexte 4"/>
          <p:cNvSpPr txBox="1"/>
          <p:nvPr/>
        </p:nvSpPr>
        <p:spPr>
          <a:xfrm>
            <a:off x="1061225" y="1674973"/>
            <a:ext cx="10069550" cy="3477875"/>
          </a:xfrm>
          <a:prstGeom prst="rect">
            <a:avLst/>
          </a:prstGeom>
          <a:noFill/>
          <a:ln w="76200">
            <a:solidFill>
              <a:srgbClr val="0000CC"/>
            </a:solidFill>
          </a:ln>
        </p:spPr>
        <p:txBody>
          <a:bodyPr wrap="square" rtlCol="0">
            <a:spAutoFit/>
          </a:bodyPr>
          <a:lstStyle/>
          <a:p>
            <a:pPr algn="just"/>
            <a:r>
              <a:rPr lang="fr-FR" sz="4400" b="1"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Plusieurs appellations :</a:t>
            </a:r>
          </a:p>
          <a:p>
            <a:pPr marL="571500" indent="-571500" algn="just">
              <a:buFont typeface="Wingdings" panose="05000000000000000000" pitchFamily="2" charset="2"/>
              <a:buChar char="ü"/>
            </a:pPr>
            <a:r>
              <a:rPr lang="fr-FR" sz="4400" b="1"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Réconciliation</a:t>
            </a:r>
          </a:p>
          <a:p>
            <a:pPr marL="571500" indent="-571500" algn="just">
              <a:buFont typeface="Wingdings" panose="05000000000000000000" pitchFamily="2" charset="2"/>
              <a:buChar char="ü"/>
            </a:pPr>
            <a:r>
              <a:rPr lang="fr-FR" sz="4400" b="1"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Pardon</a:t>
            </a:r>
          </a:p>
          <a:p>
            <a:pPr marL="571500" indent="-571500" algn="just">
              <a:buFont typeface="Wingdings" panose="05000000000000000000" pitchFamily="2" charset="2"/>
              <a:buChar char="ü"/>
            </a:pPr>
            <a:r>
              <a:rPr lang="fr-FR" sz="4400" b="1"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Pénitence</a:t>
            </a:r>
          </a:p>
          <a:p>
            <a:pPr marL="571500" indent="-571500" algn="just">
              <a:spcAft>
                <a:spcPts val="1800"/>
              </a:spcAft>
              <a:buFont typeface="Wingdings" panose="05000000000000000000" pitchFamily="2" charset="2"/>
              <a:buChar char="ü"/>
            </a:pPr>
            <a:r>
              <a:rPr lang="fr-FR" sz="4400" b="1"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Confession </a:t>
            </a:r>
          </a:p>
        </p:txBody>
      </p:sp>
    </p:spTree>
    <p:extLst>
      <p:ext uri="{BB962C8B-B14F-4D97-AF65-F5344CB8AC3E}">
        <p14:creationId xmlns="" xmlns:p14="http://schemas.microsoft.com/office/powerpoint/2010/main" val="2628322012"/>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58643" y="805060"/>
            <a:ext cx="10069550" cy="4401205"/>
          </a:xfrm>
          <a:prstGeom prst="rect">
            <a:avLst/>
          </a:prstGeom>
          <a:noFill/>
          <a:ln w="57150">
            <a:solidFill>
              <a:srgbClr val="0000CC"/>
            </a:solidFill>
          </a:ln>
        </p:spPr>
        <p:txBody>
          <a:bodyPr wrap="square" rtlCol="0">
            <a:spAutoFit/>
          </a:bodyPr>
          <a:lstStyle/>
          <a:p>
            <a:pPr algn="just"/>
            <a:r>
              <a:rPr lang="fr-FR" sz="4000" b="1"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Ce que l’on constate dans la pratique c’est que l’on vient pas forcément chercher </a:t>
            </a:r>
            <a:r>
              <a:rPr lang="fr-FR" sz="4000" b="1"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en priorité » </a:t>
            </a:r>
            <a:r>
              <a:rPr lang="fr-FR" sz="4000" b="1"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la miséricorde de Dieu. Certaines raisons peuvent même sembler </a:t>
            </a:r>
            <a:r>
              <a:rPr lang="fr-FR" sz="4000" b="1" dirty="0">
                <a:ln>
                  <a:solidFill>
                    <a:srgbClr val="FFFF00"/>
                  </a:solidFill>
                </a:ln>
                <a:solidFill>
                  <a:srgbClr val="7030A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égoïstes ». </a:t>
            </a:r>
            <a:r>
              <a:rPr lang="fr-FR" sz="4000" b="1"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On pourrait plus ou moins dégager </a:t>
            </a:r>
            <a:r>
              <a:rPr lang="fr-FR" sz="4000" b="1"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6 situations types </a:t>
            </a:r>
            <a:r>
              <a:rPr lang="fr-FR" sz="4000" b="1" dirty="0">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a:t>
            </a:r>
          </a:p>
        </p:txBody>
      </p:sp>
    </p:spTree>
    <p:extLst>
      <p:ext uri="{BB962C8B-B14F-4D97-AF65-F5344CB8AC3E}">
        <p14:creationId xmlns="" xmlns:p14="http://schemas.microsoft.com/office/powerpoint/2010/main" val="2628322012"/>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61225" y="200722"/>
            <a:ext cx="10069550" cy="1200329"/>
          </a:xfrm>
          <a:prstGeom prst="rect">
            <a:avLst/>
          </a:prstGeom>
          <a:noFill/>
          <a:ln>
            <a:solidFill>
              <a:srgbClr val="00B050"/>
            </a:solidFill>
          </a:ln>
        </p:spPr>
        <p:txBody>
          <a:bodyPr wrap="square" rtlCol="0">
            <a:spAutoFit/>
          </a:bodyPr>
          <a:lstStyle/>
          <a:p>
            <a:pPr algn="ctr"/>
            <a:r>
              <a:rPr lang="fr-FR" sz="3600" b="1" dirty="0">
                <a:ln>
                  <a:solidFill>
                    <a:srgbClr val="FFFF00"/>
                  </a:solidFill>
                </a:ln>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Les types de confessions rencontrées dans nos paroisses</a:t>
            </a:r>
          </a:p>
        </p:txBody>
      </p:sp>
      <p:sp>
        <p:nvSpPr>
          <p:cNvPr id="5" name="ZoneTexte 4"/>
          <p:cNvSpPr txBox="1"/>
          <p:nvPr/>
        </p:nvSpPr>
        <p:spPr>
          <a:xfrm>
            <a:off x="1061225" y="1940312"/>
            <a:ext cx="10069550" cy="3539430"/>
          </a:xfrm>
          <a:prstGeom prst="rect">
            <a:avLst/>
          </a:prstGeom>
          <a:noFill/>
        </p:spPr>
        <p:txBody>
          <a:bodyPr wrap="square" rtlCol="0">
            <a:spAutoFit/>
          </a:bodyPr>
          <a:lstStyle/>
          <a:p>
            <a:pPr algn="just"/>
            <a:r>
              <a:rPr lang="fr-FR" sz="2800" b="1" dirty="0">
                <a:ln>
                  <a:solidFill>
                    <a:srgbClr val="FF0000"/>
                  </a:solidFill>
                </a:ln>
                <a:solidFill>
                  <a:srgbClr val="0070C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1- La confession de dévotion :</a:t>
            </a:r>
          </a:p>
          <a:p>
            <a:pPr algn="just"/>
            <a:r>
              <a:rPr lang="fr-FR" sz="2800" dirty="0">
                <a:latin typeface="Comic Sans MS" panose="030F0702030302020204" pitchFamily="66" charset="0"/>
                <a:cs typeface="Times New Roman" panose="02020603050405020304" pitchFamily="18" charset="0"/>
              </a:rPr>
              <a:t>On se confesse même si on n’a pas l’impression d’avoir péché, donc souvent. Souvent c’est l’impression de n’être pas assez </a:t>
            </a:r>
            <a:r>
              <a:rPr lang="fr-FR" sz="2800" b="1" dirty="0">
                <a:solidFill>
                  <a:srgbClr val="FF0000"/>
                </a:solidFill>
                <a:latin typeface="Comic Sans MS" panose="030F0702030302020204" pitchFamily="66" charset="0"/>
                <a:cs typeface="Times New Roman" panose="02020603050405020304" pitchFamily="18" charset="0"/>
              </a:rPr>
              <a:t>« propre » </a:t>
            </a:r>
            <a:r>
              <a:rPr lang="fr-FR" sz="2800" dirty="0">
                <a:latin typeface="Comic Sans MS" panose="030F0702030302020204" pitchFamily="66" charset="0"/>
                <a:cs typeface="Times New Roman" panose="02020603050405020304" pitchFamily="18" charset="0"/>
              </a:rPr>
              <a:t>pour la Communion </a:t>
            </a:r>
            <a:r>
              <a:rPr lang="fr-FR" sz="2400" i="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(A une époque l’Eglise obligeait le peuple à se confesser avant la communion). </a:t>
            </a:r>
            <a:r>
              <a:rPr lang="fr-FR" sz="2800" dirty="0">
                <a:latin typeface="Comic Sans MS" panose="030F0702030302020204" pitchFamily="66" charset="0"/>
                <a:cs typeface="Times New Roman" panose="02020603050405020304" pitchFamily="18" charset="0"/>
              </a:rPr>
              <a:t>De nombreux saints se confessaient tous les jours, et même deux fois par jour pour certains. Dans nos paroisses, certains se confessent chaque semaine.</a:t>
            </a:r>
          </a:p>
        </p:txBody>
      </p:sp>
    </p:spTree>
    <p:extLst>
      <p:ext uri="{BB962C8B-B14F-4D97-AF65-F5344CB8AC3E}">
        <p14:creationId xmlns="" xmlns:p14="http://schemas.microsoft.com/office/powerpoint/2010/main" val="61938332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4668</TotalTime>
  <Words>1860</Words>
  <Application>Microsoft Office PowerPoint</Application>
  <PresentationFormat>Personnalisé</PresentationFormat>
  <Paragraphs>151</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Teiva TEAI</dc:creator>
  <cp:lastModifiedBy>Léopold</cp:lastModifiedBy>
  <cp:revision>707</cp:revision>
  <dcterms:created xsi:type="dcterms:W3CDTF">2018-04-16T02:00:34Z</dcterms:created>
  <dcterms:modified xsi:type="dcterms:W3CDTF">2020-02-06T22:40:26Z</dcterms:modified>
</cp:coreProperties>
</file>