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6"/>
  </p:notesMasterIdLst>
  <p:sldIdLst>
    <p:sldId id="375" r:id="rId2"/>
    <p:sldId id="410" r:id="rId3"/>
    <p:sldId id="372" r:id="rId4"/>
    <p:sldId id="359" r:id="rId5"/>
    <p:sldId id="360" r:id="rId6"/>
    <p:sldId id="376" r:id="rId7"/>
    <p:sldId id="377" r:id="rId8"/>
    <p:sldId id="378" r:id="rId9"/>
    <p:sldId id="383" r:id="rId10"/>
    <p:sldId id="379" r:id="rId11"/>
    <p:sldId id="380" r:id="rId12"/>
    <p:sldId id="381" r:id="rId13"/>
    <p:sldId id="382" r:id="rId14"/>
    <p:sldId id="384" r:id="rId15"/>
    <p:sldId id="385" r:id="rId16"/>
    <p:sldId id="387" r:id="rId17"/>
    <p:sldId id="388" r:id="rId18"/>
    <p:sldId id="389" r:id="rId19"/>
    <p:sldId id="390" r:id="rId20"/>
    <p:sldId id="391" r:id="rId21"/>
    <p:sldId id="392" r:id="rId22"/>
    <p:sldId id="386" r:id="rId23"/>
    <p:sldId id="393" r:id="rId24"/>
    <p:sldId id="399" r:id="rId25"/>
    <p:sldId id="395" r:id="rId26"/>
    <p:sldId id="398" r:id="rId27"/>
    <p:sldId id="407" r:id="rId28"/>
    <p:sldId id="409" r:id="rId29"/>
    <p:sldId id="408" r:id="rId30"/>
    <p:sldId id="402" r:id="rId31"/>
    <p:sldId id="403" r:id="rId32"/>
    <p:sldId id="404" r:id="rId33"/>
    <p:sldId id="405" r:id="rId34"/>
    <p:sldId id="406" r:id="rId35"/>
    <p:sldId id="430" r:id="rId36"/>
    <p:sldId id="396" r:id="rId37"/>
    <p:sldId id="397" r:id="rId38"/>
    <p:sldId id="411" r:id="rId39"/>
    <p:sldId id="412" r:id="rId40"/>
    <p:sldId id="413" r:id="rId41"/>
    <p:sldId id="414" r:id="rId42"/>
    <p:sldId id="419" r:id="rId43"/>
    <p:sldId id="415" r:id="rId44"/>
    <p:sldId id="418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438" r:id="rId53"/>
    <p:sldId id="439" r:id="rId54"/>
    <p:sldId id="440" r:id="rId55"/>
    <p:sldId id="441" r:id="rId56"/>
    <p:sldId id="442" r:id="rId57"/>
    <p:sldId id="443" r:id="rId58"/>
    <p:sldId id="444" r:id="rId59"/>
    <p:sldId id="445" r:id="rId60"/>
    <p:sldId id="446" r:id="rId61"/>
    <p:sldId id="447" r:id="rId62"/>
    <p:sldId id="448" r:id="rId63"/>
    <p:sldId id="449" r:id="rId64"/>
    <p:sldId id="450" r:id="rId65"/>
    <p:sldId id="451" r:id="rId66"/>
    <p:sldId id="452" r:id="rId67"/>
    <p:sldId id="453" r:id="rId68"/>
    <p:sldId id="454" r:id="rId69"/>
    <p:sldId id="455" r:id="rId70"/>
    <p:sldId id="456" r:id="rId71"/>
    <p:sldId id="457" r:id="rId72"/>
    <p:sldId id="458" r:id="rId73"/>
    <p:sldId id="459" r:id="rId74"/>
    <p:sldId id="460" r:id="rId75"/>
    <p:sldId id="461" r:id="rId76"/>
    <p:sldId id="462" r:id="rId77"/>
    <p:sldId id="463" r:id="rId78"/>
    <p:sldId id="464" r:id="rId79"/>
    <p:sldId id="465" r:id="rId80"/>
    <p:sldId id="466" r:id="rId81"/>
    <p:sldId id="467" r:id="rId82"/>
    <p:sldId id="468" r:id="rId83"/>
    <p:sldId id="469" r:id="rId84"/>
    <p:sldId id="470" r:id="rId85"/>
    <p:sldId id="471" r:id="rId86"/>
    <p:sldId id="472" r:id="rId87"/>
    <p:sldId id="473" r:id="rId88"/>
    <p:sldId id="474" r:id="rId89"/>
    <p:sldId id="475" r:id="rId90"/>
    <p:sldId id="476" r:id="rId91"/>
    <p:sldId id="477" r:id="rId92"/>
    <p:sldId id="478" r:id="rId93"/>
    <p:sldId id="489" r:id="rId94"/>
    <p:sldId id="479" r:id="rId95"/>
    <p:sldId id="482" r:id="rId96"/>
    <p:sldId id="483" r:id="rId97"/>
    <p:sldId id="484" r:id="rId98"/>
    <p:sldId id="485" r:id="rId99"/>
    <p:sldId id="416" r:id="rId100"/>
    <p:sldId id="417" r:id="rId101"/>
    <p:sldId id="424" r:id="rId102"/>
    <p:sldId id="425" r:id="rId103"/>
    <p:sldId id="427" r:id="rId104"/>
    <p:sldId id="426" r:id="rId105"/>
    <p:sldId id="428" r:id="rId106"/>
    <p:sldId id="420" r:id="rId107"/>
    <p:sldId id="490" r:id="rId108"/>
    <p:sldId id="421" r:id="rId109"/>
    <p:sldId id="491" r:id="rId110"/>
    <p:sldId id="422" r:id="rId111"/>
    <p:sldId id="492" r:id="rId112"/>
    <p:sldId id="423" r:id="rId113"/>
    <p:sldId id="487" r:id="rId114"/>
    <p:sldId id="486" r:id="rId1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4982C"/>
    <a:srgbClr val="99FF66"/>
    <a:srgbClr val="009999"/>
    <a:srgbClr val="FFD961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64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95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2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77087-4DCB-4ED8-BB91-B70A6EEAB964}" type="datetimeFigureOut">
              <a:rPr lang="fr-FR" smtClean="0"/>
              <a:pPr/>
              <a:t>03/07/2019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BBC7A-91A6-4CB2-9CA4-0D7E94FCA86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471A91E-8438-4D12-88CB-A8DA4D8EE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75AB468-EC04-4A6D-9ABB-A3574CB02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029EC4C-DE44-43E5-A0C0-13A5BBE1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FD03-779A-4CFC-BD15-A05F503E0558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0A9D9F7-7127-47B6-885C-53E9DD10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2303ACD-D3C9-487D-8E9A-CE1DCF48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2484302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0567F7-6073-4DAE-A703-457AF038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15FE7EA-19CD-42CC-93B2-FDD41BD1A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7E42E50-09F4-4801-93AB-3B1DAFF2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6EAF-00FA-444F-85C8-5350389D8CE6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442FDA2-83D4-4AF6-9AD8-7B6DDA89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39B5BC8-D880-44FC-A40C-819D5699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117043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885A7F10-0BC2-4CC0-B31C-51C2739B7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D99FBB72-65CE-422F-B822-8522312B8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7DC1209-CB75-43B5-B2B0-17B62B42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E836-5F8B-4714-9C5B-FAAB5133B9EF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957E315-B29C-49CF-BAE7-B4ED1028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C191685-C16A-4AC0-9818-615B949B2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8326821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92EC7B-DDB9-4C51-BF53-DF51FA09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51F8AB7-87F8-478B-AA55-02EBE37D6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05AE076-FA03-4E27-9635-52824E1A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90A22-D358-413A-BB17-AECF6C6F5ED1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92B89D2-1F07-4332-8388-9DAF0EBB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0FCEB5E-7667-4C94-8568-146531A5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9333004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D0B933-61D3-4FEA-93A1-99ED9B98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1A2D438-6D55-4FCB-92E3-1B5C6DD52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E29ABD-A387-475A-9848-FFCEC724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2F093-4F19-4502-86D4-866CCC7A8CB7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DA454E1-D4CD-40D5-A332-80890819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FD6D2B2-78FD-4207-A228-AB5D9C8A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448166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A9D543-A260-490A-838C-5200E0F6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598DB92-AB47-4357-BC1A-E194A0226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076B6F8-0A14-4B0F-8A7E-C12C33F17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015A652-ABAE-4D66-B267-32E5D532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AC728-BE24-4F70-BF75-61247C229D5E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D9C522D-13CE-43D7-AD70-522DB721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66A73B-38A8-48C8-BD22-AB0FBB45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54761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2F495-F75D-4D2E-93AC-C7D195B1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AAFCA57-A728-418A-8495-D655380D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83E0DC-A16D-4EC6-A153-2CA46BA7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CD39084-FB8C-4AE5-8A0F-9F900C71F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0469345-597A-43E3-BD92-528E2D5AF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E5D6617-F795-4532-AD25-DA5570DA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EA5C-0D30-491D-B98F-E7A6C1311B25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C08B0B8-F27B-4947-8831-695F96E4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A073820-F212-40C6-82CF-7867288D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6950171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D711AE-EBDB-4297-A3AA-C506F778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329A55D-8B24-4E63-BF0B-A0A9C3F5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546-3348-401A-AB81-1566A515CCE6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0578A65-4FCD-416F-A5BB-374A8A3B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3C07F2C-29C4-4549-9AD2-03964BDC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442404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DD344E7-BFE7-43E3-A450-667FBA15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F07D-2420-4F23-8D41-A6B4CBA7C47E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35BD4F6-6CD2-4984-9D9E-B8689F78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E9B23F6-0206-480B-915A-6430D999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0938932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2E1702-E26C-4DA2-9712-E7D262D4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5D87FA5-CFBC-4DBC-81FE-47DD2CB5B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79F06E1-83F2-4569-A04F-8F84DB5D5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A55CCB7-F7D8-4377-867C-5A75E726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ECAF-967B-4259-AEB0-815EA710FD34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1B74DFB-DBD2-4B48-8F97-DA3F0C54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8BCDF90-12EC-4E84-9FF1-6DC8314F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0757569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D0F440-4B2A-416D-A79B-6EE7A83C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C849FB1-0213-4238-9299-1D267A91B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B4C91AE-7D3D-4A7A-8F94-E0090F1F5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73D81E5-D6E9-4E1D-A450-AAF53B12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DD7E-5FBF-4CA1-90C5-6E8EF4340726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C8CE33F-B132-44FF-A88D-F9330C84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295F07E-B2A1-4EB7-808F-3A68C31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255860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4F981FB9-4F8D-40A7-B21D-46743C60C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40E9298-E32D-432F-866B-724F6B1E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3AD4F03-26D8-4814-AD49-484EE69D3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BE83-E6B7-4EC0-8753-F29A9F6258F1}" type="datetime1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25621FD-3724-4927-8C04-9742A194E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D844E08-0593-4911-AB73-7749C60E5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4DC75-D2AA-4D40-B6A4-6D13718F21F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4133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L&#233;opold\Desktop\Kt%20Mum\FILM\Le%20fils%20prodigue%20-%20YouTube.MP4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9403" y="2302316"/>
            <a:ext cx="1017715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Samedi 9 Mars 2019</a:t>
            </a:r>
            <a:endParaRPr lang="fr-FR" sz="72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9221" y="200384"/>
            <a:ext cx="61558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DIEU SE DONNE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426" y="536898"/>
            <a:ext cx="46353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09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Alors Jésus dit à son sujet : 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 Aujourd’hui, le salut est arrivé pour cette maison, car lui aussi est un fils d’Abraham.</a:t>
            </a:r>
          </a:p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  <a:r>
              <a:rPr lang="fr-F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 effet, le Fils de l’homme est venu chercher et sauver ce qui était perdu. »</a:t>
            </a:r>
            <a:endParaRPr lang="fr-F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Image 7" descr="jesus-e-os-farise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651" y="717714"/>
            <a:ext cx="6595755" cy="4946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100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6" name="Image 5" descr="LE FILS PRODIG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60" y="1263777"/>
            <a:ext cx="4396571" cy="450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67648" y="332511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e fils prodigue (Luc 15, 11-32)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448" y="117600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2400" dirty="0" smtClean="0">
                <a:latin typeface="Comic Sans MS" pitchFamily="66" charset="0"/>
              </a:rPr>
              <a:t>C'est le veau de la grâce préparé par le </a:t>
            </a: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Père et non par les hommes</a:t>
            </a:r>
            <a:r>
              <a:rPr lang="fr-FR" sz="2400" dirty="0" smtClean="0">
                <a:latin typeface="Comic Sans MS" pitchFamily="66" charset="0"/>
              </a:rPr>
              <a:t>. C’est le veau de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l’amour, du pardon, de la miséricorde.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2400" dirty="0" smtClean="0">
                <a:latin typeface="Comic Sans MS" pitchFamily="66" charset="0"/>
              </a:rPr>
              <a:t>Nous savons que toutes les œuvres du Père sont 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parfaites.</a:t>
            </a:r>
          </a:p>
          <a:p>
            <a:pPr algn="r"/>
            <a:r>
              <a:rPr lang="fr-FR" sz="2400" dirty="0" smtClean="0">
                <a:latin typeface="Comic Sans MS" pitchFamily="66" charset="0"/>
              </a:rPr>
              <a:t>Quand Jésus nous parle de ce veau gras, choisit et saigné pour un fils affamé, Jésus est parfaitement conscient que, quelques mois plus tard, ce sera </a:t>
            </a:r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son tour </a:t>
            </a:r>
            <a:r>
              <a:rPr lang="fr-FR" sz="2400" dirty="0" smtClean="0">
                <a:latin typeface="Comic Sans MS" pitchFamily="66" charset="0"/>
              </a:rPr>
              <a:t> de manifester, sur une croix romaine, l’immolation que le Père a cachée et réservée avant la fondation du monde 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le salut de l’humanité.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431969" y="3776353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102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6" name="Image 5" descr="LE FILS PRODIG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30" y="658136"/>
            <a:ext cx="4234414" cy="4341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67648" y="332511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e fils prodigue (Luc 15, 11-32)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6809" y="122953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latin typeface="Comic Sans MS" pitchFamily="66" charset="0"/>
              </a:rPr>
              <a:t>Ce père représente Dieu qui pardonne à ceux qui se reconnaissent pécheurs. </a:t>
            </a:r>
            <a:endParaRPr lang="fr-FR" sz="2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7364" y="2876200"/>
            <a:ext cx="5969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Dieu n’est pas celui qui condamne</a:t>
            </a:r>
            <a:endParaRPr lang="fr-FR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64180" y="3695597"/>
            <a:ext cx="4631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Chacun est aimé de Dieu </a:t>
            </a:r>
            <a:endParaRPr lang="fr-FR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7516" y="4479368"/>
            <a:ext cx="58160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le fils,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une nouvelle vie peut commencer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8255" y="5619399"/>
            <a:ext cx="7452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pardon ouvre un chemin de conversion 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225632" y="2232560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8141" y="273135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Zachée (Luc 19, 1-10) 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4" name="Image 13" descr="ZACHE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01" y="764364"/>
            <a:ext cx="3367455" cy="4301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661059" y="10989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 la première fois, quelqu’un le regarde et lui parle, mieux encore, il s’invite chez lui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819397" y="2505694"/>
            <a:ext cx="5842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Il sait que Jésus seul peut l’aider. </a:t>
            </a:r>
            <a:endParaRPr kumimoji="0" lang="fr-FR" sz="3200" b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8758" y="3196833"/>
            <a:ext cx="6705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Jésus ne lui demande même pas de changer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51613" y="3849976"/>
            <a:ext cx="5150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C’est Zachée, qui, spontanément,</a:t>
            </a:r>
          </a:p>
          <a:p>
            <a:pPr algn="ctr"/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décide de changer son cœur</a:t>
            </a:r>
            <a:endParaRPr lang="fr-F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6500" y="4978131"/>
            <a:ext cx="6272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Jésus peut s’inviter chez chacun de nous</a:t>
            </a:r>
            <a:endParaRPr lang="fr-F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0611" y="5690650"/>
            <a:ext cx="6203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nous de voir si on veut le faire entrer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4513" grpId="0"/>
      <p:bldP spid="16" grpId="0"/>
      <p:bldP spid="17" grpId="0"/>
      <p:bldP spid="18" grpId="0"/>
      <p:bldP spid="1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593767" y="178130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106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8" name="Image 7" descr="LE PARALYTIQ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4" y="1008328"/>
            <a:ext cx="3762900" cy="3349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87637" y="213759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paralytique (Marc 2, 1-12) 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669" y="980152"/>
            <a:ext cx="7069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C’est parce que des hommes ont exprimé leur foi que Jésus guérit le paralytique. </a:t>
            </a:r>
            <a:endParaRPr lang="fr-FR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3184" y="2092427"/>
            <a:ext cx="7374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Jésus le libère de ses péchés, de son infirmité 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5325" y="2737699"/>
            <a:ext cx="7936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Quand on commet quelque chose de mal envers une personne, on peut se sentir coupable, se culpabiliser</a:t>
            </a:r>
            <a:endParaRPr lang="fr-F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750129" y="4013860"/>
            <a:ext cx="67333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tre paralysé par la peur, paralysé par l’angoisse, paralysé par la crainte…. </a:t>
            </a:r>
            <a:endParaRPr kumimoji="0" lang="fr-FR" sz="32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48051" y="49821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 le pardon de Jésus, le paralytique retrouve l’usage de ses jambes, il retrouve sa vitalité.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121" grpId="0"/>
      <p:bldP spid="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5023263" y="1211284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108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LA FEMME ADULTE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473" y="1941390"/>
            <a:ext cx="4249274" cy="289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0640" y="273136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femme adultère (Jean 8, 1-11) 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56260" y="1246908"/>
            <a:ext cx="68401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Personne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n’est parfait,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tout le monde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commet des péchés.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Comment juger quelqu’un quand on commet soit même des péchés 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24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Jésus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sauve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la femme de la lapidation. Il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ne la juge pas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il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ne la condamne pas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. Ici la femme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n’a pas exprimé sa foi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mais il lui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pardonne quand même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en lui disant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« va et ne pèche plus »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. Jésus l’invite à </a:t>
            </a:r>
            <a:r>
              <a:rPr kumimoji="0" lang="fr-FR" sz="2400" b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changer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de vie. </a:t>
            </a:r>
            <a:r>
              <a:rPr kumimoji="0" lang="fr-FR" sz="2400" b="1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L’homme doit accueillir le pardon en changeant de comportement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fr-FR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109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7089570" y="3099461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64;p23"/>
          <p:cNvSpPr txBox="1">
            <a:spLocks/>
          </p:cNvSpPr>
          <p:nvPr/>
        </p:nvSpPr>
        <p:spPr>
          <a:xfrm>
            <a:off x="4237966" y="256865"/>
            <a:ext cx="3635375" cy="2152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050"/>
              </a:buClr>
              <a:buSzPts val="4400"/>
              <a:buFont typeface="Arial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smtClean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mic Sans MS" pitchFamily="66" charset="0"/>
                <a:ea typeface="Arial"/>
                <a:cs typeface="Arial"/>
                <a:sym typeface="Arial"/>
              </a:rPr>
              <a:t>Comprendre le récit de Zachée</a:t>
            </a:r>
            <a:endParaRPr kumimoji="0" lang="fr-FR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6" name="Google Shape;168;p23"/>
          <p:cNvSpPr txBox="1"/>
          <p:nvPr/>
        </p:nvSpPr>
        <p:spPr>
          <a:xfrm>
            <a:off x="1781297" y="2617024"/>
            <a:ext cx="8609611" cy="3047505"/>
          </a:xfrm>
          <a:prstGeom prst="rect">
            <a:avLst/>
          </a:prstGeom>
          <a:ln>
            <a:headEnd type="none" w="sm" len="sm"/>
            <a:tailEnd type="none" w="sm" len="sm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Et nous,   </a:t>
            </a:r>
            <a:br>
              <a:rPr lang="en-US" sz="4800" b="1" i="0" u="none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en-US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Avons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-nous</a:t>
            </a:r>
            <a:r>
              <a:rPr lang="en-US" sz="4800" b="1" i="0" u="none" strike="noStrike" cap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4800" b="1" i="0" u="none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besoin d'être </a:t>
            </a:r>
            <a:r>
              <a:rPr lang="en-US" sz="4800" b="1" i="0" u="none" strike="noStrike" cap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sauvés</a:t>
            </a:r>
            <a:r>
              <a:rPr lang="en-US" sz="4800" b="1" i="0" u="none" strike="noStrike" cap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 et </a:t>
            </a:r>
            <a:r>
              <a:rPr lang="en-US" sz="4800" b="1" i="0" u="none" strike="noStrike" cap="none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pardonnés</a:t>
            </a:r>
            <a:r>
              <a:rPr lang="en-US" sz="4800" b="1" i="0" u="none" strike="noStrike" cap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par </a:t>
            </a:r>
            <a:r>
              <a:rPr lang="en-US" sz="4800" b="1" i="0" u="none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? </a:t>
            </a:r>
            <a:endParaRPr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110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LE PRET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45" y="826481"/>
            <a:ext cx="3027977" cy="3519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87637" y="213759"/>
            <a:ext cx="6472050" cy="52322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prête aujourd’hui </a:t>
            </a:r>
            <a:endParaRPr kumimoji="0" lang="fr-FR" sz="3600" b="1" i="0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4714504" y="1164134"/>
            <a:ext cx="6852063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Par le </a:t>
            </a:r>
            <a:r>
              <a:rPr kumimoji="0" lang="fr-FR" sz="2800" b="1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sacrement du pardon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ou de la </a:t>
            </a:r>
            <a:r>
              <a:rPr kumimoji="0" lang="fr-FR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réconciliation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nous sommes réconciliés </a:t>
            </a:r>
            <a:r>
              <a:rPr kumimoji="0" lang="fr-FR" sz="2800" b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les uns avec les autres et avec Dieu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Nous pouvons proclamer notre joie comme Zachée, et remercier Dieu qui nous dit </a:t>
            </a:r>
            <a:r>
              <a:rPr kumimoji="0" lang="fr-FR" sz="2800" b="1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« je viens chez toi », « lève-toi et marche » ou « va et ne pèche plus »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A notre tour d’être pardonné </a:t>
            </a:r>
            <a:r>
              <a:rPr kumimoji="0" lang="fr-FR" sz="2800" b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et de pardonner aux autres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le mal qu’ils nous ont fait. A notre tour </a:t>
            </a:r>
            <a:r>
              <a:rPr kumimoji="0" lang="fr-FR" sz="2800" b="1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de transformer notre vie</a:t>
            </a:r>
            <a:r>
              <a:rPr kumimoji="0" lang="fr-FR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fr-FR" sz="3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9179627" y="2481944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0800000">
            <a:off x="1553689" y="2479965"/>
            <a:ext cx="1567543" cy="1282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187532" y="356260"/>
            <a:ext cx="982089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La foule sur les côtés </a:t>
            </a:r>
            <a:endParaRPr kumimoji="0" lang="fr-FR" sz="2000" b="1" i="0" u="none" strike="noStrike" cap="none" normalizeH="0" baseline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marR="0" lvl="0" indent="7127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Sur les côtés, le peuple d’hier et d’aujourd’hui, cosmopolite, de toutes races, de tous âges. </a:t>
            </a:r>
            <a:r>
              <a:rPr kumimoji="0" lang="fr-FR" sz="4000" b="1" i="0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C’est l’Eglise dans sa diversité</a:t>
            </a: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. Avec tous ceux qui nous ont précédés, </a:t>
            </a:r>
            <a:r>
              <a:rPr kumimoji="0" lang="fr-FR" sz="4000" b="1" i="0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nous accueillons le pardon de Dieu pour être témoin de son amour</a:t>
            </a: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fr-FR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427512" y="261257"/>
            <a:ext cx="1130530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sng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Conclusion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R="0" lvl="0" indent="7127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Le rite du pardon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célèbre la miséricorde de Dieu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(l’amour de Dieu)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Chez nous aussi, des choses nous paralysent, nous avons commis des péchés parce qu’on a fait volontairement du mal à quelqu’un.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Mais Jésus nous pardonne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comme il a pardonné aux personnages du poster. Ce n’est pas le prêtre que nous allons rencontrer, mais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une oreille attentive pour parler à Dieu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 Le prêtre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est un intermédiaire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entre nous et l’amour de Dieu. 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403761" y="4037611"/>
            <a:ext cx="113528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Dans le mot «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sacrement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» il y a le mot «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sacré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 » : c’est une vraie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rencontre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avec Dieu. Quand le prêtre dira </a:t>
            </a: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« je te pardonne tes péchés au nom du Père, du Fils et du Saint Esprit »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il faut le recevoir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comme une parole sacrée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celle de Jésus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et non celle du prêtre. </a:t>
            </a:r>
            <a:r>
              <a:rPr kumimoji="0" lang="fr-FR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C’est une joie.</a:t>
            </a:r>
            <a:endParaRPr kumimoji="0" lang="fr-FR" sz="3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114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063" y="1257288"/>
            <a:ext cx="8109913" cy="2646878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glow" dir="tl">
              <a:rot lat="0" lon="0" rev="5400000"/>
            </a:lightRig>
          </a:scene3d>
          <a:sp3d>
            <a:bevelT prst="convex"/>
          </a:sp3d>
        </p:spPr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6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AMEN !</a:t>
            </a:r>
            <a:endParaRPr lang="fr-FR" sz="16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675" y="237506"/>
            <a:ext cx="5027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Qu'est-ce qu'un collecteur d'impôts ? </a:t>
            </a:r>
            <a:endParaRPr lang="fr-FR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3911" y="649960"/>
            <a:ext cx="53438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C0000"/>
              </a:buClr>
              <a:buSzPts val="2400"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Au temps de Jésus, les romains occupaient la Palestine. </a:t>
            </a:r>
            <a:endParaRPr lang="fr-F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200"/>
              </a:spcBef>
              <a:buClr>
                <a:srgbClr val="CC0000"/>
              </a:buClr>
              <a:buSzPts val="2400"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Les juifs étaient obligés de leur payer un impôt. Certains juifs </a:t>
            </a:r>
            <a:r>
              <a:rPr lang="fr-FR" sz="3200" b="1" i="1" dirty="0" smtClean="0">
                <a:solidFill>
                  <a:srgbClr val="D49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(les collecteurs d'impôts) 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étaient employés par les romains pour rassembler, réclamer l'argent dû.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Image 6" descr="Marinus_van_Reymerswale_-_The_Tax_Collectors_-_WGA19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2513334"/>
            <a:ext cx="3048000" cy="3755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0022" y="261257"/>
            <a:ext cx="106165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Pourquoi Zachée est-il pécheur ?</a:t>
            </a:r>
            <a:endParaRPr lang="fr-FR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518" y="1380322"/>
            <a:ext cx="107709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CC0000"/>
              </a:buClr>
              <a:buSzPts val="2400"/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Les juifs, 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pour rester purs,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devaient </a:t>
            </a:r>
            <a:r>
              <a:rPr lang="fr-F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se préserver de tous contacts avec les étrangers, les païens, les malades,...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. Zachée, travaillant pour des romains, était considéré </a:t>
            </a:r>
            <a:r>
              <a:rPr lang="fr-F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comme impur,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"coupé" de Dieu, et </a:t>
            </a:r>
            <a:r>
              <a:rPr lang="fr-FR" sz="28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donc pécheur aux yeux de la foule.</a:t>
            </a:r>
            <a:br>
              <a:rPr lang="fr-FR" sz="28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En plus, il était </a:t>
            </a:r>
            <a:r>
              <a:rPr lang="fr-F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détesté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parce qu'il était payé avec l'argent du peuple </a:t>
            </a:r>
            <a:r>
              <a:rPr lang="fr-FR" sz="2800" b="1" i="1" dirty="0" smtClean="0">
                <a:solidFill>
                  <a:srgbClr val="D49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(bien payé puisqu'il était riche)...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Les gens le </a:t>
            </a:r>
            <a:r>
              <a:rPr lang="fr-FR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rejetaient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le </a:t>
            </a:r>
            <a:r>
              <a:rPr lang="fr-FR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méprisaient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; il devait se sentir </a:t>
            </a:r>
            <a:r>
              <a:rPr lang="fr-FR" sz="28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exclu</a:t>
            </a:r>
            <a: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b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É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tait-il voleur ? Le texte ne le précise pas. Zachée nous dit juste : </a:t>
            </a:r>
            <a:r>
              <a:rPr lang="fr-FR" sz="2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"et si j'ai pris trop d'argent à quelqu'un...".</a:t>
            </a:r>
            <a:endParaRPr lang="fr-FR" sz="2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45029" y="213756"/>
            <a:ext cx="10105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Pourquoi Zachée veut-il absolument voir Jésus ?</a:t>
            </a:r>
            <a:endParaRPr lang="fr-FR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Google Shape;188;p26"/>
          <p:cNvSpPr txBox="1"/>
          <p:nvPr/>
        </p:nvSpPr>
        <p:spPr>
          <a:xfrm>
            <a:off x="1068779" y="2009775"/>
            <a:ext cx="10082150" cy="364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None/>
            </a:pPr>
            <a:r>
              <a:rPr lang="en-US" sz="3200" b="1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Zachée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est </a:t>
            </a:r>
            <a:r>
              <a:rPr lang="en-US" sz="3200" b="1" i="0" u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riche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mais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il se sent </a:t>
            </a:r>
            <a:r>
              <a:rPr lang="en-US" sz="3200" b="1" i="0" u="none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seul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car </a:t>
            </a:r>
            <a:r>
              <a:rPr lang="en-US" sz="3200" b="1" i="0" u="none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exclu</a:t>
            </a:r>
            <a:r>
              <a:rPr lang="en-US" sz="3200" b="1" i="0" u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endParaRPr sz="2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None/>
            </a:pPr>
            <a:r>
              <a:rPr lang="en-US" sz="3200" b="1" i="0" u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aspire à </a:t>
            </a:r>
            <a:r>
              <a:rPr lang="en-US" sz="3200" b="1" i="0" u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autre</a:t>
            </a:r>
            <a:r>
              <a:rPr lang="en-US" sz="3200" b="1" i="0" u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chose. </a:t>
            </a:r>
            <a:r>
              <a:rPr lang="en-US" sz="3200" b="1" i="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</a:t>
            </a:r>
            <a:r>
              <a:rPr lang="en-US" sz="3200" b="1" i="0" u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veut</a:t>
            </a:r>
            <a:r>
              <a:rPr lang="en-US" sz="3200" b="1" i="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rencontrer</a:t>
            </a:r>
            <a:r>
              <a:rPr lang="en-US" sz="3200" b="1" i="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ce Jésus </a:t>
            </a:r>
            <a:r>
              <a:rPr lang="en-US" sz="3200" b="1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dont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on dit de </a:t>
            </a:r>
            <a:r>
              <a:rPr lang="en-US" sz="3200" b="1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si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belles </a:t>
            </a:r>
            <a:r>
              <a:rPr lang="en-US" sz="3200" b="1" i="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choses</a:t>
            </a:r>
            <a:r>
              <a:rPr lang="en-US" sz="3200" b="1" i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None/>
            </a:pP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Si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quelqu’un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peut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comprendre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et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l’aider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cela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ne </a:t>
            </a:r>
            <a:r>
              <a:rPr lang="en-US" sz="3200" b="1" i="0" u="none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peut</a:t>
            </a:r>
            <a:r>
              <a:rPr lang="en-US" sz="3200" b="1" i="0" u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être que lui.</a:t>
            </a:r>
            <a:endParaRPr sz="24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None/>
            </a:pPr>
            <a:r>
              <a:rPr lang="en-US" sz="3200" b="1" i="0" u="none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veut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changer son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cœur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endParaRPr sz="2400" b="1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33154" y="225631"/>
            <a:ext cx="4180114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Pourquoi n’arrive t-il pas à voir Jésus ?</a:t>
            </a:r>
            <a:endParaRPr lang="fr-FR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ob_42bf29_image-de-zach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95" y="266749"/>
            <a:ext cx="4498626" cy="335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449284" y="2634343"/>
            <a:ext cx="4180114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 va t-il faire ?</a:t>
            </a:r>
            <a:endParaRPr lang="fr-FR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7933" y="4306784"/>
            <a:ext cx="4180114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monte sur un sycomore </a:t>
            </a:r>
            <a:r>
              <a:rPr lang="fr-FR" sz="3200" b="1" i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(figuier) </a:t>
            </a:r>
            <a:r>
              <a:rPr lang="fr-FR" sz="32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fr-FR" sz="3200" b="1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Image 8" descr="290px-Acer_pseudoplatanus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677" y="3693224"/>
            <a:ext cx="2158652" cy="2545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èche droite 9"/>
          <p:cNvSpPr/>
          <p:nvPr/>
        </p:nvSpPr>
        <p:spPr>
          <a:xfrm rot="5400000">
            <a:off x="8434449" y="857992"/>
            <a:ext cx="1656607" cy="4987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902066" y="4249870"/>
            <a:ext cx="3629519" cy="1077218"/>
          </a:xfrm>
          <a:prstGeom prst="rect">
            <a:avLst/>
          </a:prstGeom>
          <a:solidFill>
            <a:srgbClr val="FF00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Restauration </a:t>
            </a:r>
          </a:p>
          <a:p>
            <a:pPr algn="ctr"/>
            <a:r>
              <a:rPr lang="fr-FR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rétablissement</a:t>
            </a:r>
            <a:endParaRPr lang="fr-FR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16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22367" y="221672"/>
            <a:ext cx="6571013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 VA FAIRE JESUS ?</a:t>
            </a:r>
            <a:endParaRPr lang="fr-FR" sz="4000" b="1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6904" y="1451927"/>
            <a:ext cx="1009402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C0000"/>
              </a:buClr>
              <a:buSzPts val="2400"/>
            </a:pP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voit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l’effort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de Zachée, sa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soif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d’attente….</a:t>
            </a:r>
            <a:endParaRPr lang="fr-FR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200"/>
              </a:spcBef>
              <a:buClr>
                <a:srgbClr val="CC0000"/>
              </a:buClr>
              <a:buSzPts val="2400"/>
            </a:pP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est au milieu d’une foule de juifs qui sont « purs » mais Il est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venu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pour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sauver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les pécheurs. C’est pour cela qu’il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lève les yeux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vers Zachée et lui demande de descendre de l’arbre.</a:t>
            </a:r>
            <a:endParaRPr lang="fr-FR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200"/>
              </a:spcBef>
              <a:buClr>
                <a:srgbClr val="CC0000"/>
              </a:buClr>
              <a:buSzPts val="2400"/>
            </a:pP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ne voit pas les défauts de Zachée mais sa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volonté de changer de comportement.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810" y="434515"/>
            <a:ext cx="38040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C0000"/>
              </a:buClr>
              <a:buSzPts val="2400"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ne se contente pas d’un regard vers Zachée, 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va plus loin.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lui dit qu’il veut manger chez lui. 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Or à cette époque, les juifs ne devaient pas aller chez un pécheur.</a:t>
            </a:r>
            <a:endParaRPr lang="fr-FR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Google Shape;213;p29"/>
          <p:cNvSpPr/>
          <p:nvPr/>
        </p:nvSpPr>
        <p:spPr>
          <a:xfrm flipH="1">
            <a:off x="6958940" y="562758"/>
            <a:ext cx="3744912" cy="1655762"/>
          </a:xfrm>
          <a:prstGeom prst="wedgeEllipseCallout">
            <a:avLst>
              <a:gd name="adj1" fmla="val 26563"/>
              <a:gd name="adj2" fmla="val 21308"/>
            </a:avLst>
          </a:prstGeom>
          <a:solidFill>
            <a:srgbClr val="FFCC99"/>
          </a:solidFill>
          <a:ln w="9525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« </a:t>
            </a:r>
            <a:r>
              <a:rPr lang="en-US" sz="20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Cet</a:t>
            </a: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homme</a:t>
            </a: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qu’on</a:t>
            </a: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appelle Jésus est </a:t>
            </a:r>
            <a:r>
              <a:rPr lang="en-US" sz="20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allé</a:t>
            </a: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manger chez un </a:t>
            </a:r>
            <a:r>
              <a:rPr lang="en-US" sz="20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pécheur</a:t>
            </a:r>
            <a:r>
              <a:rPr lang="en-US" sz="20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! »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211;p29"/>
          <p:cNvSpPr txBox="1"/>
          <p:nvPr/>
        </p:nvSpPr>
        <p:spPr>
          <a:xfrm>
            <a:off x="7469579" y="2519321"/>
            <a:ext cx="3976789" cy="352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</a:pPr>
            <a:r>
              <a:rPr lang="en-US" sz="32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Aux </a:t>
            </a:r>
            <a:r>
              <a:rPr lang="en-US" sz="32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yeux</a:t>
            </a:r>
            <a:r>
              <a:rPr lang="en-US" sz="32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de la </a:t>
            </a:r>
            <a:r>
              <a:rPr lang="en-US" sz="32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foule</a:t>
            </a:r>
            <a:r>
              <a:rPr lang="en-US" sz="32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devient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lui-même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impur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en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allant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loger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chez </a:t>
            </a:r>
            <a:r>
              <a:rPr lang="en-US" sz="3200" b="1" i="0" u="none" dirty="0" err="1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Zachée</a:t>
            </a: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</a:t>
            </a:r>
            <a:r>
              <a:rPr lang="en-US" sz="32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d’où</a:t>
            </a:r>
            <a:r>
              <a:rPr lang="en-US" sz="32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leurs </a:t>
            </a:r>
            <a:r>
              <a:rPr lang="en-US" sz="32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commentaires</a:t>
            </a:r>
            <a:r>
              <a:rPr lang="en-US" sz="32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Google Shape;21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633" y="2173185"/>
            <a:ext cx="2968832" cy="1436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19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681" y="319137"/>
            <a:ext cx="4837215" cy="600164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Zachée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a conscience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qu’en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venant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manger chez lui, Jésus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va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se faire des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ennemis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parmis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les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juifs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endParaRPr lang="fr-FR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306" y="623893"/>
            <a:ext cx="4975760" cy="5078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>
              <a:buClr>
                <a:srgbClr val="263050"/>
              </a:buClr>
              <a:buSzPts val="4000"/>
            </a:pPr>
            <a:r>
              <a:rPr lang="fr-FR" sz="54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Quelle attitude va avoir Zachée pour </a:t>
            </a:r>
            <a:r>
              <a:rPr lang="fr-FR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</a:t>
            </a:r>
            <a:r>
              <a:rPr lang="fr-FR" sz="54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remercier Jésus ?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5653" y="1530420"/>
            <a:ext cx="10177152" cy="31700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spc="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Jean 3, 16 : </a:t>
            </a:r>
            <a:r>
              <a:rPr lang="fr-FR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« Dieu a tellement aimé le monde, qu’Il a</a:t>
            </a:r>
          </a:p>
          <a:p>
            <a:pPr algn="ctr"/>
            <a:r>
              <a:rPr lang="fr-FR" sz="40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Donné</a:t>
            </a:r>
            <a:r>
              <a:rPr lang="fr-FR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 Son Fils unique afin que quiconque croit en Lui ne se perde pas, mais obtienne la Vie éternelle</a:t>
            </a:r>
            <a:r>
              <a:rPr lang="fr-FR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 »</a:t>
            </a:r>
            <a:endParaRPr lang="fr-FR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9221" y="200384"/>
            <a:ext cx="61558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DIEU SE DONNE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9424" y="504467"/>
            <a:ext cx="8680861" cy="579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C0000"/>
              </a:buClr>
              <a:buSzPts val="3200"/>
            </a:pPr>
            <a:r>
              <a:rPr lang="fr-FR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La rencontre avec Jésus </a:t>
            </a:r>
            <a:r>
              <a:rPr lang="fr-FR" sz="36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(qui ne juge pas mais qui aime)</a:t>
            </a:r>
            <a:r>
              <a:rPr lang="fr-FR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va le changer, le transformer... </a:t>
            </a:r>
            <a:endParaRPr lang="fr-F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600"/>
              </a:spcBef>
              <a:buClr>
                <a:srgbClr val="CC0000"/>
              </a:buClr>
              <a:buSzPts val="3200"/>
            </a:pPr>
            <a:r>
              <a:rPr lang="fr-F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va s'ouvrir à la générosité et proposer de donner la moitié de sa fortune aux pauvres.</a:t>
            </a:r>
            <a:endParaRPr lang="fr-FR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>
              <a:buClr>
                <a:schemeClr val="dk1"/>
              </a:buClr>
              <a:buSzPts val="1800"/>
            </a:pPr>
            <a:endParaRPr lang="fr-FR" sz="2000" b="1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Arial"/>
              <a:cs typeface="Arial"/>
              <a:sym typeface="Arial"/>
            </a:endParaRPr>
          </a:p>
          <a:p>
            <a:pPr lvl="0" algn="ctr">
              <a:spcBef>
                <a:spcPts val="1600"/>
              </a:spcBef>
              <a:buClr>
                <a:srgbClr val="CC0000"/>
              </a:buClr>
              <a:buSzPts val="3200"/>
            </a:pPr>
            <a:r>
              <a:rPr lang="fr-FR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va aussi proposer de rendre quatre fois plus aux personnes qu’il aurait pu tromper.</a:t>
            </a:r>
            <a:endParaRPr lang="fr-FR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6904" y="240715"/>
            <a:ext cx="10070275" cy="4811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C0000"/>
              </a:buClr>
              <a:buSzPts val="3200"/>
            </a:pPr>
            <a:r>
              <a:rPr lang="fr-FR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voit que Zachée est sincère</a:t>
            </a:r>
            <a:endParaRPr lang="fr-FR" sz="4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600"/>
              </a:spcBef>
              <a:buClr>
                <a:srgbClr val="CC0000"/>
              </a:buClr>
              <a:buSzPts val="3200"/>
            </a:pPr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Il lui dit qu’il est aussi un descendant d’Abraham </a:t>
            </a:r>
            <a:r>
              <a:rPr lang="fr-FR" sz="4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(donc faisant vraiment partie du peuple juif).</a:t>
            </a:r>
            <a:endParaRPr lang="fr-FR" sz="4000" b="1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0" algn="ctr">
              <a:spcBef>
                <a:spcPts val="1600"/>
              </a:spcBef>
              <a:buClr>
                <a:srgbClr val="CC0000"/>
              </a:buClr>
              <a:buSzPts val="3200"/>
            </a:pPr>
            <a:r>
              <a:rPr lang="fr-FR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Grâce à son repentir, il obtiendra le salut</a:t>
            </a:r>
            <a:r>
              <a:rPr lang="fr-FR" sz="40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 Le Fils de l’homme (Jésus) est venu sauver ce qui était perdu.</a:t>
            </a:r>
            <a:endParaRPr lang="fr-FR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0614" y="5275014"/>
            <a:ext cx="9147056" cy="7694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buClr>
                <a:srgbClr val="6AA84F"/>
              </a:buClr>
              <a:buSzPts val="2400"/>
            </a:pPr>
            <a:r>
              <a:rPr lang="fr-FR" sz="44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Jésus lui pardonne  ses péchés. </a:t>
            </a:r>
            <a:endParaRPr lang="fr-FR" sz="4400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249;p34"/>
          <p:cNvSpPr txBox="1"/>
          <p:nvPr/>
        </p:nvSpPr>
        <p:spPr>
          <a:xfrm>
            <a:off x="303866" y="227611"/>
            <a:ext cx="7581349" cy="10175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Corbel"/>
              <a:buNone/>
            </a:pPr>
            <a:r>
              <a:rPr lang="en-US" sz="4400" b="1" i="0" u="none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Faisons-nous des péchés ? </a:t>
            </a:r>
            <a:endPara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Google Shape;243;p34"/>
          <p:cNvSpPr/>
          <p:nvPr/>
        </p:nvSpPr>
        <p:spPr>
          <a:xfrm>
            <a:off x="8174567" y="411163"/>
            <a:ext cx="3551767" cy="1368425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200" b="1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nos yeux ?</a:t>
            </a:r>
            <a:endParaRPr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Google Shape;244;p34"/>
          <p:cNvSpPr/>
          <p:nvPr/>
        </p:nvSpPr>
        <p:spPr>
          <a:xfrm>
            <a:off x="3457974" y="2872387"/>
            <a:ext cx="3860800" cy="1368425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200" b="1" i="0" u="none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nos mains ? </a:t>
            </a:r>
            <a:endParaRPr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Google Shape;245;p34"/>
          <p:cNvSpPr/>
          <p:nvPr/>
        </p:nvSpPr>
        <p:spPr>
          <a:xfrm>
            <a:off x="6820615" y="4546744"/>
            <a:ext cx="3920067" cy="1368425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6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</a:t>
            </a:r>
            <a:r>
              <a:rPr lang="en-US" sz="36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nos</a:t>
            </a:r>
            <a:r>
              <a:rPr lang="en-US" sz="36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dirty="0" err="1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pieds</a:t>
            </a:r>
            <a:r>
              <a:rPr lang="en-US" sz="3600" b="1" i="0" u="none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?</a:t>
            </a:r>
            <a:endParaRPr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Google Shape;246;p34"/>
          <p:cNvSpPr/>
          <p:nvPr/>
        </p:nvSpPr>
        <p:spPr>
          <a:xfrm>
            <a:off x="143163" y="1531506"/>
            <a:ext cx="3551767" cy="1368425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notre corps ?</a:t>
            </a:r>
            <a:endParaRPr sz="3200" b="1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Google Shape;247;p34"/>
          <p:cNvSpPr/>
          <p:nvPr/>
        </p:nvSpPr>
        <p:spPr>
          <a:xfrm>
            <a:off x="7464053" y="2273609"/>
            <a:ext cx="4404783" cy="1368425"/>
          </a:xfrm>
          <a:prstGeom prst="ellipse">
            <a:avLst/>
          </a:prstGeom>
          <a:ln>
            <a:solidFill>
              <a:srgbClr val="FF0000"/>
            </a:solidFill>
            <a:headEnd type="none" w="sm" len="sm"/>
            <a:tailEnd type="none" w="sm" len="sm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200" b="1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nos oreilles ?</a:t>
            </a:r>
            <a:endParaRPr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Google Shape;248;p34"/>
          <p:cNvSpPr/>
          <p:nvPr/>
        </p:nvSpPr>
        <p:spPr>
          <a:xfrm>
            <a:off x="350459" y="4607028"/>
            <a:ext cx="3757083" cy="1368425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en-US" sz="3200" b="1" i="0" u="none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notre esprit ?</a:t>
            </a:r>
            <a:endParaRPr sz="3200" b="1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66929" y="166254"/>
            <a:ext cx="6439584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Avec la bouche :</a:t>
            </a:r>
            <a:endParaRPr lang="fr-F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09402" y="1591293"/>
            <a:ext cx="2850078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Mentir</a:t>
            </a:r>
            <a:endParaRPr lang="fr-F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55723" y="1529937"/>
            <a:ext cx="381395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moquer</a:t>
            </a:r>
            <a:endParaRPr lang="fr-F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0535" y="4106884"/>
            <a:ext cx="2850078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Etre impoli</a:t>
            </a:r>
            <a:endParaRPr lang="fr-FR" sz="4800" b="1" dirty="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71361" y="3916877"/>
            <a:ext cx="2850078" cy="156966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Blesser l’autre !</a:t>
            </a:r>
            <a:endParaRPr lang="fr-FR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95106" y="2762992"/>
            <a:ext cx="3633849" cy="1446550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Dire du mal de quelqu’un</a:t>
            </a:r>
            <a:endParaRPr lang="fr-FR" sz="4400" b="1" dirty="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6904" y="576529"/>
            <a:ext cx="10058400" cy="452431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Jésus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aussi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nous </a:t>
            </a:r>
            <a:r>
              <a:rPr lang="en-US" sz="4800" b="1" dirty="0" smtClean="0">
                <a:ln>
                  <a:solidFill>
                    <a:srgbClr val="FFFF00"/>
                  </a:solidFill>
                </a:ln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PARDONNE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b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si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comme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Zachée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nous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voulons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changer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vraiment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notre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cœur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et changer </a:t>
            </a:r>
            <a:r>
              <a:rPr lang="en-US" sz="4800" b="1" dirty="0" err="1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d’attitude</a:t>
            </a: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</a:t>
            </a:r>
            <a:b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/>
            </a:r>
            <a:br>
              <a:rPr lang="en-US" sz="4800" b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</a:br>
            <a:r>
              <a:rPr lang="en-US" sz="4800" b="1" i="1" dirty="0" smtClean="0">
                <a:solidFill>
                  <a:srgbClr val="263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Avec le </a:t>
            </a:r>
            <a:r>
              <a:rPr lang="en-US" sz="4800" b="1" i="1" dirty="0" smtClean="0">
                <a:ln>
                  <a:solidFill>
                    <a:srgbClr val="FFFF00"/>
                  </a:solidFill>
                </a:ln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sacrement du pardon</a:t>
            </a:r>
            <a:r>
              <a:rPr lang="en-US" sz="4800" b="1" i="1" dirty="0" smtClean="0">
                <a:ln>
                  <a:solidFill>
                    <a:srgbClr val="FFFF00"/>
                  </a:solidFill>
                </a:ln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</a:t>
            </a:r>
            <a:endParaRPr lang="fr-FR" sz="48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3154" y="279645"/>
            <a:ext cx="100940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« 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Tu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aimeras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 Seigneur ton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Dieu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de tout ton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cœur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, de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toute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ton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âme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et de tout ton esprit,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voilà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le plus grand et le premier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commandement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. Le second lui est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semblable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 :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tu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aimeras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ton prochain comme </a:t>
            </a: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toi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-même » </a:t>
            </a:r>
            <a:endParaRPr lang="fr-FR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1299" y="4210240"/>
            <a:ext cx="860960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Si on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aime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son prochain, on ne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souhaite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"/>
                <a:cs typeface="Arial"/>
                <a:sym typeface="Arial"/>
              </a:rPr>
              <a:t> par lui faire du mal</a:t>
            </a:r>
            <a:endParaRPr lang="fr-F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2957" y="178130"/>
            <a:ext cx="9360255" cy="707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Que doit-on faire pour être sauvé !</a:t>
            </a:r>
            <a:endParaRPr lang="fr-FR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5028" y="1498938"/>
            <a:ext cx="10082151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Reconnaître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son péché, </a:t>
            </a:r>
            <a:r>
              <a:rPr lang="fr-F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c'est bien ! C'est un grand pas…</a:t>
            </a:r>
          </a:p>
          <a:p>
            <a:pPr algn="just">
              <a:spcAft>
                <a:spcPts val="600"/>
              </a:spcAft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Regretter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 est un autre </a:t>
            </a:r>
            <a:r>
              <a:rPr lang="fr-FR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(on peut reconnaître une mauvaise action :" je triche à l'école.", et ne pas la regretter:" je n'ai pas envie de changer.").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algn="just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Zachée a été transformé et sauvé par le pardon de Jésus au point qu’il veuille vraiment changer, il donne une partie de sa richesse.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8779" y="1520042"/>
            <a:ext cx="2386940" cy="475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803070" y="2551216"/>
            <a:ext cx="2386940" cy="4750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030192" y="4536374"/>
            <a:ext cx="1187533" cy="5462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165279" y="4524499"/>
            <a:ext cx="914400" cy="5225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286504" y="5047013"/>
            <a:ext cx="1615044" cy="5343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555179" y="5522026"/>
            <a:ext cx="1270660" cy="486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271" y="449767"/>
            <a:ext cx="444224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Aimer son prochain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4217" y="958427"/>
            <a:ext cx="322075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Dire la vérité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674" y="2039081"/>
            <a:ext cx="3789820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Cœur charitable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4836" y="2312214"/>
            <a:ext cx="4568879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Secourir les faibles</a:t>
            </a:r>
            <a:endParaRPr lang="fr-FR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408" y="3523498"/>
            <a:ext cx="679705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Donner sa vie pour les autres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46123" y="4414147"/>
            <a:ext cx="181812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Sourire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7183" y="4889159"/>
            <a:ext cx="2957862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 convertir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5406" y="5411674"/>
            <a:ext cx="310533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 confesser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5029" y="877278"/>
            <a:ext cx="10082149" cy="302704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Le pardon de Dieu nous invite à modifier nos comportements dans l’avenir, à vraiment changer. </a:t>
            </a:r>
            <a:endParaRPr lang="fr-F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29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6716" y="2076686"/>
            <a:ext cx="605005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EXERCICES</a:t>
            </a:r>
            <a:endParaRPr lang="fr-FR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7938" y="224135"/>
            <a:ext cx="855990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Les rencontres de Jésus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12" name="Image 11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60" y="1274661"/>
            <a:ext cx="2857500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Zaché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677" y="1331088"/>
            <a:ext cx="2535523" cy="2238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age 13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51" y="2694370"/>
            <a:ext cx="2419350" cy="18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Image 14" descr="jesus-speaks-with-a-lame-man-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664" y="4047087"/>
            <a:ext cx="3393688" cy="2036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 descr="2913815-412735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263" y="1426660"/>
            <a:ext cx="1851482" cy="2427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 16" descr="téléchargemen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621" y="4329775"/>
            <a:ext cx="2533650" cy="1809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 descr="téléchargement (2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214" y="1309386"/>
            <a:ext cx="3240739" cy="181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téléchargement (1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6453" y="3045106"/>
            <a:ext cx="2143125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30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32" y="1"/>
            <a:ext cx="6273904" cy="2066306"/>
          </a:xfrm>
          <a:prstGeom prst="rect">
            <a:avLst/>
          </a:prstGeom>
        </p:spPr>
      </p:pic>
      <p:pic>
        <p:nvPicPr>
          <p:cNvPr id="6" name="Image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99" y="2125390"/>
            <a:ext cx="8332021" cy="2268479"/>
          </a:xfrm>
          <a:prstGeom prst="rect">
            <a:avLst/>
          </a:prstGeom>
        </p:spPr>
      </p:pic>
      <p:pic>
        <p:nvPicPr>
          <p:cNvPr id="7" name="Image 6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56" y="4463068"/>
            <a:ext cx="8662050" cy="1652725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3230088" y="1080654"/>
            <a:ext cx="308759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3228109" y="1589313"/>
            <a:ext cx="308759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135085" y="570014"/>
            <a:ext cx="415636" cy="1318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2088078" y="3382488"/>
            <a:ext cx="308759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2074224" y="3891147"/>
            <a:ext cx="308759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018806" y="2826327"/>
            <a:ext cx="427511" cy="13775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1941616" y="5171703"/>
            <a:ext cx="308759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840675" y="4999512"/>
            <a:ext cx="498764" cy="9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31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71" y="0"/>
            <a:ext cx="7048801" cy="2066306"/>
          </a:xfrm>
          <a:prstGeom prst="rect">
            <a:avLst/>
          </a:prstGeom>
        </p:spPr>
      </p:pic>
      <p:pic>
        <p:nvPicPr>
          <p:cNvPr id="6" name="Image 5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929" y="2077434"/>
            <a:ext cx="7079209" cy="2114555"/>
          </a:xfrm>
          <a:prstGeom prst="rect">
            <a:avLst/>
          </a:prstGeom>
        </p:spPr>
      </p:pic>
      <p:pic>
        <p:nvPicPr>
          <p:cNvPr id="7" name="Image 6" descr="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778" y="4182172"/>
            <a:ext cx="7159986" cy="1945496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2137559" y="439387"/>
            <a:ext cx="344384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2147455" y="1280556"/>
            <a:ext cx="344384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2418608" y="3333008"/>
            <a:ext cx="344384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2511631" y="4744192"/>
            <a:ext cx="344384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018805" y="380010"/>
            <a:ext cx="522514" cy="13537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349335" y="2468088"/>
            <a:ext cx="522514" cy="1353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432462" y="4629397"/>
            <a:ext cx="522514" cy="9757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32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668" y="0"/>
            <a:ext cx="7024594" cy="2143492"/>
          </a:xfrm>
          <a:prstGeom prst="rect">
            <a:avLst/>
          </a:prstGeom>
        </p:spPr>
      </p:pic>
      <p:pic>
        <p:nvPicPr>
          <p:cNvPr id="6" name="Image 5" descr="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56" y="2156254"/>
            <a:ext cx="7076858" cy="1715102"/>
          </a:xfrm>
          <a:prstGeom prst="rect">
            <a:avLst/>
          </a:prstGeom>
        </p:spPr>
      </p:pic>
      <p:pic>
        <p:nvPicPr>
          <p:cNvPr id="7" name="Image 6" descr="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47" y="3861602"/>
            <a:ext cx="7038817" cy="2052309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2125684" y="1377538"/>
            <a:ext cx="356260" cy="2493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2183081" y="2634343"/>
            <a:ext cx="356260" cy="2493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2596738" y="4971803"/>
            <a:ext cx="356260" cy="2493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101933" y="463138"/>
            <a:ext cx="427512" cy="152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147455" y="2527466"/>
            <a:ext cx="427512" cy="11895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563091" y="4380016"/>
            <a:ext cx="427512" cy="10113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33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54" y="0"/>
            <a:ext cx="8702489" cy="2161309"/>
          </a:xfrm>
          <a:prstGeom prst="rect">
            <a:avLst/>
          </a:prstGeom>
        </p:spPr>
      </p:pic>
      <p:pic>
        <p:nvPicPr>
          <p:cNvPr id="6" name="Image 5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51" y="2597208"/>
            <a:ext cx="9086122" cy="3328579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1971304" y="1235034"/>
            <a:ext cx="332510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1183574" y="3808021"/>
            <a:ext cx="332510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1207325" y="4971803"/>
            <a:ext cx="332510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35678" y="1163782"/>
            <a:ext cx="475013" cy="8550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56904" y="3206338"/>
            <a:ext cx="605641" cy="21138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34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66" y="0"/>
            <a:ext cx="8112348" cy="3075709"/>
          </a:xfrm>
          <a:prstGeom prst="rect">
            <a:avLst/>
          </a:prstGeom>
        </p:spPr>
      </p:pic>
      <p:pic>
        <p:nvPicPr>
          <p:cNvPr id="6" name="Image 5" descr="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088" y="3564393"/>
            <a:ext cx="8262624" cy="2515773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2042556" y="1187533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2028702" y="2171205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2026722" y="2561112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900051" y="1092529"/>
            <a:ext cx="629392" cy="180504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2036618" y="4186053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2036618" y="4744193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2036618" y="5706094"/>
            <a:ext cx="42751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888177" y="4085112"/>
            <a:ext cx="688768" cy="1900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4442" y="4808010"/>
            <a:ext cx="725582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Samedi 16 Mars 2019</a:t>
            </a:r>
            <a:endParaRPr lang="fr-FR" sz="4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660" y="176633"/>
            <a:ext cx="1060040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Catéchèse sainte Maria GORETTI</a:t>
            </a:r>
            <a:endParaRPr lang="fr-FR" sz="48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6" name="Image 5" descr="goretti-santa-maria.b.megf.mierc.-13-de-julio-de-2011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3" y="1396416"/>
            <a:ext cx="2805420" cy="3065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36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4" name="Imag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4373" cy="6858000"/>
          </a:xfrm>
          <a:prstGeom prst="rect">
            <a:avLst/>
          </a:prstGeom>
        </p:spPr>
      </p:pic>
      <p:pic>
        <p:nvPicPr>
          <p:cNvPr id="6" name="Image 5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85" y="0"/>
            <a:ext cx="615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37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6" name="Image 5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38949" cy="6858000"/>
          </a:xfrm>
          <a:prstGeom prst="rect">
            <a:avLst/>
          </a:prstGeom>
        </p:spPr>
      </p:pic>
      <p:pic>
        <p:nvPicPr>
          <p:cNvPr id="7" name="Image 6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8" y="0"/>
            <a:ext cx="513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89857" y="178130"/>
            <a:ext cx="4725974" cy="923330"/>
          </a:xfrm>
          <a:prstGeom prst="rect">
            <a:avLst/>
          </a:prstGeom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Récapitulons !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Google Shape;1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993" y="525709"/>
            <a:ext cx="1733550" cy="167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831273" y="2470068"/>
            <a:ext cx="10664041" cy="28623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Zachée veut voir Jésus. Il se met à courir vers Jésus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0000CC"/>
                </a:solidFill>
                <a:latin typeface="Comic Sans MS" pitchFamily="66" charset="0"/>
              </a:rPr>
              <a:t> Il sait que Jésus aime tout le monde et qu’Il peut le sauver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00B050"/>
                </a:solidFill>
                <a:latin typeface="Comic Sans MS" pitchFamily="66" charset="0"/>
              </a:rPr>
              <a:t> Il a besoin de lui dire qu’il regrette son ancienne vie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C00000"/>
                </a:solidFill>
                <a:latin typeface="Comic Sans MS" pitchFamily="66" charset="0"/>
              </a:rPr>
              <a:t> Zachée veut que Jésus lui PARDONNE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latin typeface="Comic Sans MS" pitchFamily="66" charset="0"/>
              </a:rPr>
              <a:t> Il partage ses biens avec les autres !</a:t>
            </a:r>
            <a:endParaRPr lang="fr-FR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39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9878" y="142504"/>
            <a:ext cx="7386959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Que va faire Jésus ?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Jés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39" y="162832"/>
            <a:ext cx="1676634" cy="206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855024" y="2695700"/>
            <a:ext cx="10664041" cy="3416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FF0000"/>
                </a:solidFill>
                <a:latin typeface="Comic Sans MS" pitchFamily="66" charset="0"/>
              </a:rPr>
              <a:t> Jésus le voit, le regarde et lui dit de descendre du sycomore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0000CC"/>
                </a:solidFill>
                <a:latin typeface="Comic Sans MS" pitchFamily="66" charset="0"/>
              </a:rPr>
              <a:t> Jésus s’invite chez Zachée comme Il le fait avec nous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00B050"/>
                </a:solidFill>
                <a:latin typeface="Comic Sans MS" pitchFamily="66" charset="0"/>
              </a:rPr>
              <a:t> Cela va créer un scandale parmi les juifs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C00000"/>
                </a:solidFill>
                <a:latin typeface="Comic Sans MS" pitchFamily="66" charset="0"/>
              </a:rPr>
              <a:t> Mais Jésus ne s’arrête pas là. Il va jusqu’au bout de Sa mission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7030A0"/>
                </a:solidFill>
                <a:latin typeface="Comic Sans MS" pitchFamily="66" charset="0"/>
              </a:rPr>
              <a:t> Jésus reconnaît l’effort que fait Zachée pour changer !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2400" b="1" dirty="0" smtClean="0">
                <a:solidFill>
                  <a:schemeClr val="tx1"/>
                </a:solidFill>
                <a:latin typeface="Comic Sans MS" pitchFamily="66" charset="0"/>
              </a:rPr>
              <a:t> Jésus accorde toujours son Pardon à qui le souhaite !</a:t>
            </a:r>
            <a:endParaRPr lang="fr-FR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2300" y="924779"/>
            <a:ext cx="9047670" cy="258532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glow" dir="tl">
              <a:rot lat="0" lon="0" rev="5400000"/>
            </a:lightRig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Le récit de Zachée</a:t>
            </a:r>
          </a:p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Selon Luc</a:t>
            </a:r>
          </a:p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chapitre 19 verset 1 à 10</a:t>
            </a:r>
            <a:endParaRPr lang="fr-F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96292" y="1175659"/>
            <a:ext cx="10046524" cy="486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aussi vivre comme Zachée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voir Jésus comme Zachée 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changer de vie comme Zachée 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nous repentir comme Zachée 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partager comme Zachée 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être meilleur comme Zachée  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000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Voulons nous être pardonné comme Zachée 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3006" y="0"/>
            <a:ext cx="3135795" cy="923330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Et nous…</a:t>
            </a:r>
            <a:endParaRPr lang="fr-FR" sz="5400" b="1" cap="none" spc="0" dirty="0">
              <a:ln>
                <a:prstDash val="solid"/>
              </a:ln>
              <a:solidFill>
                <a:schemeClr val="tx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3558" y="236011"/>
            <a:ext cx="8577989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Alors, que devons nous faire ?</a:t>
            </a:r>
            <a:endParaRPr lang="fr-FR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ob_961402_lapinbleu656c-jn13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861" y="1476251"/>
            <a:ext cx="6748648" cy="4724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271" y="449767"/>
            <a:ext cx="444224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Aimer son prochain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7999" y="756547"/>
            <a:ext cx="3220754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Dire la vérité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4674" y="2039081"/>
            <a:ext cx="378982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Cœur charitable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1080" y="2110334"/>
            <a:ext cx="456887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Secourir les faibles</a:t>
            </a:r>
            <a:endParaRPr lang="fr-FR" sz="3600" b="1" dirty="0">
              <a:ln w="11430"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1593" y="3475996"/>
            <a:ext cx="6797054" cy="64633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Donner sa vie pour les autres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3021" y="4521025"/>
            <a:ext cx="1818126" cy="64633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Sourire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87183" y="4889159"/>
            <a:ext cx="2957862" cy="64633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 convertir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5406" y="5411674"/>
            <a:ext cx="3105337" cy="64633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 confesser</a:t>
            </a:r>
            <a:endParaRPr lang="fr-FR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7220" y="269658"/>
            <a:ext cx="7330853" cy="144655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88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Se confesser</a:t>
            </a:r>
            <a:endParaRPr lang="fr-FR" sz="8800" b="1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56904" y="2683823"/>
            <a:ext cx="10046525" cy="144655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SACREMENT DE RECONCILIATION</a:t>
            </a:r>
            <a:endParaRPr lang="fr-FR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6071" y="4748634"/>
            <a:ext cx="751039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demande PARDON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5411" y="984155"/>
            <a:ext cx="1006878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La Miséricorde de</a:t>
            </a:r>
          </a:p>
          <a:p>
            <a:pPr algn="ctr"/>
            <a:r>
              <a:rPr lang="fr-FR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DIEU !</a:t>
            </a:r>
            <a:endParaRPr lang="fr-FR" sz="8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9221" y="188509"/>
            <a:ext cx="620554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LE    P A R D O N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56905" y="1472540"/>
            <a:ext cx="1004652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2788" algn="just">
              <a:spcAft>
                <a:spcPts val="1800"/>
              </a:spcAft>
            </a:pP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 ce temps de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Carême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nous sommes </a:t>
            </a:r>
            <a:r>
              <a:rPr lang="fr-FR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appelés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en tant que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filles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fr-FR" sz="3200" b="1" u="sng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Dieu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de nous </a:t>
            </a:r>
            <a:r>
              <a:rPr lang="fr-F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rapprocher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davantage de Lui, de nous </a:t>
            </a:r>
            <a:r>
              <a:rPr lang="fr-FR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repentir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de </a:t>
            </a:r>
            <a:r>
              <a:rPr lang="fr-FR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demander</a:t>
            </a:r>
            <a:r>
              <a:rPr lang="fr-F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pardon</a:t>
            </a:r>
            <a:r>
              <a:rPr lang="fr-F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 surtout de </a:t>
            </a:r>
            <a:r>
              <a:rPr lang="fr-FR" sz="3200" b="1" u="sng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manifester envers les autres</a:t>
            </a:r>
            <a:r>
              <a:rPr lang="fr-FR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la compassion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l’Amour </a:t>
            </a:r>
            <a:r>
              <a:rPr lang="fr-FR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(avec un Grand « A »)</a:t>
            </a:r>
          </a:p>
          <a:p>
            <a:pPr algn="just">
              <a:buFont typeface="Wingdings" pitchFamily="2" charset="2"/>
              <a:buChar char="Ø"/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la charité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9908" y="287379"/>
            <a:ext cx="9392315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 amour, Dieu nous a faits pour le bonheur.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514" y="1229536"/>
            <a:ext cx="11020302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nous aime tels que nous sommes, sans condition.</a:t>
            </a:r>
            <a:endParaRPr lang="fr-FR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511" y="2100437"/>
            <a:ext cx="1150718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Jésus montre par sa venue parmi nous,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à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travers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ses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gestes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ses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paroles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fr-F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quel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Amour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son Père nous aime.</a:t>
            </a:r>
            <a:endParaRPr lang="fr-F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7783" y="3992479"/>
            <a:ext cx="4588115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 le </a:t>
            </a:r>
            <a:r>
              <a:rPr lang="fr-F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l’Esprit,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4106" y="4906878"/>
            <a:ext cx="8571577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nous rend </a:t>
            </a:r>
            <a:r>
              <a:rPr lang="fr-FR" sz="3200" b="1" u="sng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capables</a:t>
            </a:r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</a:t>
            </a:r>
            <a:r>
              <a:rPr lang="fr-FR" sz="3200" b="1" u="sng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heureux</a:t>
            </a:r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d’aimer,</a:t>
            </a:r>
            <a:endParaRPr lang="fr-F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46038" y="5738154"/>
            <a:ext cx="47307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32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libres</a:t>
            </a:r>
            <a:r>
              <a:rPr lang="fr-F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</a:t>
            </a:r>
            <a:r>
              <a:rPr lang="fr-FR" sz="32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responsables</a:t>
            </a:r>
            <a:r>
              <a:rPr lang="fr-F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fr-FR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260" y="414279"/>
            <a:ext cx="11483439" cy="50783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Maintenant, nous allons </a:t>
            </a:r>
            <a:r>
              <a:rPr lang="fr-FR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découvrir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que pour </a:t>
            </a:r>
            <a:r>
              <a:rPr lang="fr-FR" sz="3600" b="1" u="sng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NOUS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le </a:t>
            </a:r>
            <a:r>
              <a:rPr lang="fr-FR" sz="3600" b="1" u="sng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bonheur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c’est </a:t>
            </a:r>
            <a:r>
              <a:rPr lang="fr-FR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d’accueillir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dans nos cœurs, </a:t>
            </a:r>
            <a:r>
              <a:rPr lang="fr-FR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l’Amour du Père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r-FR" sz="3600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Ensemble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nous allons voir une parabole, c'est-à-dire une histoire que Jésus raconte pour faire </a:t>
            </a:r>
            <a:r>
              <a:rPr lang="fr-FR" sz="3600" b="1" u="sng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comprendre quelque chose de très important.</a:t>
            </a:r>
            <a:endParaRPr lang="fr-FR" sz="3600" b="1" u="sng" dirty="0">
              <a:ln>
                <a:solidFill>
                  <a:srgbClr val="FFFF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Google Shape;110;p15"/>
          <p:cNvSpPr/>
          <p:nvPr/>
        </p:nvSpPr>
        <p:spPr>
          <a:xfrm>
            <a:off x="321482" y="4576370"/>
            <a:ext cx="11518217" cy="1776929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  Mon fils que voilà était </a:t>
            </a:r>
            <a:r>
              <a:rPr lang="fr-FR" sz="3600" b="1" i="1" u="sng" strike="noStrike" cap="none" dirty="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mort</a:t>
            </a: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</a:t>
            </a:r>
            <a:b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et il est revenu à la </a:t>
            </a:r>
            <a:r>
              <a:rPr lang="fr-FR" sz="3600" b="1" i="1" u="sng" strike="noStrike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vie</a:t>
            </a: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; il était </a:t>
            </a:r>
            <a:r>
              <a:rPr lang="fr-FR" sz="3600" b="1" i="1" u="sng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perdu</a:t>
            </a: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et il est </a:t>
            </a:r>
            <a:r>
              <a:rPr lang="fr-FR" sz="3600" b="1" i="1" u="sng" strike="noStrike" cap="none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retrouvé</a:t>
            </a:r>
            <a:r>
              <a:rPr lang="fr-FR" sz="3600" b="1" i="1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».</a:t>
            </a:r>
            <a:endParaRPr sz="600" b="1" i="1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291" y="786141"/>
            <a:ext cx="2778325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La parabole</a:t>
            </a:r>
          </a:p>
          <a:p>
            <a:pPr algn="ctr"/>
            <a:r>
              <a:rPr lang="fr-FR" sz="36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du Fils</a:t>
            </a:r>
          </a:p>
          <a:p>
            <a:pPr algn="ctr"/>
            <a:r>
              <a:rPr lang="fr-FR" sz="36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prodigue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659" y="4136958"/>
            <a:ext cx="3305713" cy="4247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2"/>
              </a:buClr>
            </a:pPr>
            <a:r>
              <a:rPr lang="fr-FR" sz="2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(Luc 15, 1-3.11-32)</a:t>
            </a:r>
            <a:endParaRPr lang="fr-FR" sz="2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49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7" name="Google Shape;116;p16"/>
          <p:cNvSpPr/>
          <p:nvPr/>
        </p:nvSpPr>
        <p:spPr>
          <a:xfrm>
            <a:off x="3506872" y="4665767"/>
            <a:ext cx="8352928" cy="16044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En ce temps-là, les publicains </a:t>
            </a:r>
            <a:b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et les pécheurs venaient tous à Jésus pour l’écouter.</a:t>
            </a:r>
            <a:endParaRPr sz="3200" b="1" i="0" u="none" strike="noStrike" cap="none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6436" y="437891"/>
            <a:ext cx="46076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Entré dans la ville de Jéricho, Jésus la traversait.</a:t>
            </a:r>
          </a:p>
          <a:p>
            <a:pPr algn="r"/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02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Or, il y avait un homme du nom de </a:t>
            </a:r>
            <a:r>
              <a:rPr lang="fr-F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Zachée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; il était le </a:t>
            </a:r>
            <a:r>
              <a:rPr lang="fr-FR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chef des collecteurs d’impôts, 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 c’était quelqu’un de riche.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Image 7" descr="Diapositive0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63" y="789958"/>
            <a:ext cx="6126845" cy="4589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22;p17"/>
          <p:cNvSpPr/>
          <p:nvPr/>
        </p:nvSpPr>
        <p:spPr>
          <a:xfrm>
            <a:off x="324285" y="3394977"/>
            <a:ext cx="2787051" cy="26258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Les </a:t>
            </a:r>
            <a:r>
              <a:rPr lang="fr-FR" sz="3200" b="1" i="0" u="none" strike="noStrike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pharisiens et les scribes récriminaient contre lui :</a:t>
            </a:r>
            <a:endParaRPr sz="3200" b="1" i="0" u="none" strike="noStrike" cap="none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6" name="Google Shape;125;p17"/>
          <p:cNvSpPr/>
          <p:nvPr/>
        </p:nvSpPr>
        <p:spPr>
          <a:xfrm>
            <a:off x="5647270" y="3916109"/>
            <a:ext cx="5868144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 Cet homme fait bon accueil aux pécheurs, et il </a:t>
            </a:r>
            <a:b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mange avec eux ! »</a:t>
            </a:r>
            <a:endParaRPr sz="3200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455719" y="4393871"/>
            <a:ext cx="1864425" cy="10806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31;p18"/>
          <p:cNvSpPr/>
          <p:nvPr/>
        </p:nvSpPr>
        <p:spPr>
          <a:xfrm>
            <a:off x="218162" y="760167"/>
            <a:ext cx="3463189" cy="26361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Alors </a:t>
            </a:r>
            <a:r>
              <a:rPr lang="fr-FR" sz="40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Jésus leur dit cette parabole :</a:t>
            </a:r>
            <a:endParaRPr sz="4000" b="1" i="0" u="none" strike="noStrike" cap="none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38;p19"/>
          <p:cNvSpPr/>
          <p:nvPr/>
        </p:nvSpPr>
        <p:spPr>
          <a:xfrm>
            <a:off x="1940839" y="4251514"/>
            <a:ext cx="835292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« Un homme avait </a:t>
            </a:r>
            <a:r>
              <a:rPr lang="fr-FR" sz="3600" b="1" i="0" u="sng" strike="noStrike" cap="none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deux</a:t>
            </a:r>
            <a:r>
              <a:rPr lang="fr-FR" sz="36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fils.</a:t>
            </a:r>
            <a:br>
              <a:rPr lang="fr-FR" sz="36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6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   Le plus jeune dit à son père :</a:t>
            </a:r>
            <a:endParaRPr sz="3600" b="1" i="0" u="none" strike="noStrike" cap="none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45;p20"/>
          <p:cNvSpPr/>
          <p:nvPr/>
        </p:nvSpPr>
        <p:spPr>
          <a:xfrm>
            <a:off x="274737" y="3965879"/>
            <a:ext cx="7272808" cy="1152385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 Père, donne-moi la part de fortune qui me revient. »</a:t>
            </a:r>
            <a:endParaRPr sz="3200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6" name="Flèche courbée vers la gauche 5"/>
          <p:cNvSpPr/>
          <p:nvPr/>
        </p:nvSpPr>
        <p:spPr>
          <a:xfrm>
            <a:off x="4370119" y="2327564"/>
            <a:ext cx="403761" cy="1567543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51;p21"/>
          <p:cNvSpPr/>
          <p:nvPr/>
        </p:nvSpPr>
        <p:spPr>
          <a:xfrm>
            <a:off x="527677" y="3564256"/>
            <a:ext cx="3391180" cy="1850892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0" u="none" strike="noStrike" cap="none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Et </a:t>
            </a:r>
            <a:r>
              <a:rPr lang="fr-FR" sz="3600" b="1" i="0" u="none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le père leur partagea ses biens.</a:t>
            </a:r>
            <a:endParaRPr sz="3600" b="1" i="0" u="none" strike="noStrike" cap="none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1403" y="926276"/>
            <a:ext cx="147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???</a:t>
            </a:r>
            <a:endParaRPr lang="fr-FR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Image 6" descr="a-ok-smil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635" y="403760"/>
            <a:ext cx="1342826" cy="997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57;p22"/>
          <p:cNvSpPr/>
          <p:nvPr/>
        </p:nvSpPr>
        <p:spPr>
          <a:xfrm>
            <a:off x="539552" y="332656"/>
            <a:ext cx="3106173" cy="4203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Peu 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de jours après, le plus jeune </a:t>
            </a:r>
            <a:r>
              <a:rPr lang="fr-FR" sz="3200" b="1" i="0" u="none" strike="noStrike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rassembla tout ce qu’il avait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et </a:t>
            </a:r>
            <a:r>
              <a:rPr lang="fr-FR" sz="3200" b="1" i="0" u="sng" strike="noStrike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partit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pour un pays lointain</a:t>
            </a:r>
            <a:endParaRPr sz="3200" b="1" i="0" u="none" strike="noStrike" cap="none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63;p23"/>
          <p:cNvSpPr/>
          <p:nvPr/>
        </p:nvSpPr>
        <p:spPr>
          <a:xfrm>
            <a:off x="1905214" y="1"/>
            <a:ext cx="8352928" cy="1056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 où il dilapida sa fortune en menant une </a:t>
            </a:r>
            <a:r>
              <a:rPr lang="fr-FR" sz="3200" b="1" i="0" u="sng" strike="noStrike" cap="non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vie de désordre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</a:t>
            </a:r>
            <a:endParaRPr sz="3200" b="1" i="0" u="none" strike="noStrike" cap="none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69;p24"/>
          <p:cNvSpPr/>
          <p:nvPr/>
        </p:nvSpPr>
        <p:spPr>
          <a:xfrm>
            <a:off x="7065818" y="261258"/>
            <a:ext cx="3691088" cy="2612571"/>
          </a:xfrm>
          <a:prstGeom prst="rect">
            <a:avLst/>
          </a:prstGeom>
          <a:ln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Il avait </a:t>
            </a:r>
            <a:r>
              <a:rPr lang="fr-FR" sz="3200" b="1" i="0" u="sng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tout dépensé</a:t>
            </a: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</a:t>
            </a:r>
            <a:b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quand une </a:t>
            </a:r>
            <a:r>
              <a:rPr lang="fr-FR" sz="3200" b="1" i="0" u="sng" strike="noStrike" cap="none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grande</a:t>
            </a: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</a:t>
            </a:r>
            <a:r>
              <a:rPr lang="fr-FR" sz="3200" b="1" i="0" u="sng" strike="noStrike" cap="none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famine</a:t>
            </a: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survint dans ce pays,</a:t>
            </a:r>
            <a:endParaRPr sz="3200" b="1" i="0" u="none" strike="noStrike" cap="non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75;p25"/>
          <p:cNvSpPr/>
          <p:nvPr/>
        </p:nvSpPr>
        <p:spPr>
          <a:xfrm>
            <a:off x="990814" y="5570431"/>
            <a:ext cx="10207617" cy="6522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et il commença à se trouver dans le besoin.</a:t>
            </a:r>
            <a:endParaRPr sz="3200" b="1" i="0" u="none" strike="noStrike" cap="none">
              <a:ln>
                <a:solidFill>
                  <a:srgbClr val="FFFF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59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81;p26"/>
          <p:cNvSpPr/>
          <p:nvPr/>
        </p:nvSpPr>
        <p:spPr>
          <a:xfrm>
            <a:off x="1068780" y="4552841"/>
            <a:ext cx="10082150" cy="15748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  Il alla s’engager auprès d’un habitant de ce pays, qui l’envoya dans ses </a:t>
            </a:r>
            <a:r>
              <a:rPr lang="fr-FR" sz="3200" b="1" i="0" u="none" strike="noStrike" cap="none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champs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sng" strike="noStrike" cap="none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garder </a:t>
            </a:r>
            <a:r>
              <a:rPr lang="fr-FR" sz="3200" b="1" i="0" u="sng" strike="noStrike" cap="none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les porcs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</a:t>
            </a:r>
            <a:endParaRPr sz="3200" b="1" i="0" u="none" strike="noStrike" cap="none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558" y="536898"/>
            <a:ext cx="458783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03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Il cherchait à voir 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qui était Jésus, 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mais il ne le pouvait pas à cause de la foule, car 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était de petite taille.</a:t>
            </a:r>
          </a:p>
          <a:p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04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Il courut donc en avant et grimpa sur un sycomore pour voir Jésus qui allait passer par là.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ob_42bf29_image-de-zache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63" y="813013"/>
            <a:ext cx="6536671" cy="4875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87;p27"/>
          <p:cNvSpPr/>
          <p:nvPr/>
        </p:nvSpPr>
        <p:spPr>
          <a:xfrm>
            <a:off x="205530" y="237654"/>
            <a:ext cx="9009721" cy="1579271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Il aurait bien voulu se remplir le ventre avec les gousses que mangeaient les porcs, mais </a:t>
            </a:r>
            <a:r>
              <a:rPr lang="fr-FR" sz="3200" b="1" i="0" u="sng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personne ne lui donnait rien</a:t>
            </a:r>
            <a:r>
              <a:rPr lang="fr-FR" sz="32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</a:t>
            </a:r>
            <a:endParaRPr sz="3200" b="1" i="0" u="none" strike="noStrike" cap="non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pic>
        <p:nvPicPr>
          <p:cNvPr id="6" name="Image 5" descr="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1729" y="4275115"/>
            <a:ext cx="2920271" cy="1629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194;p28"/>
          <p:cNvSpPr/>
          <p:nvPr/>
        </p:nvSpPr>
        <p:spPr>
          <a:xfrm>
            <a:off x="251519" y="1457400"/>
            <a:ext cx="5318007" cy="4622766"/>
          </a:xfrm>
          <a:prstGeom prst="cloudCallout">
            <a:avLst>
              <a:gd name="adj1" fmla="val 65762"/>
              <a:gd name="adj2" fmla="val 4322"/>
            </a:avLst>
          </a:prstGeom>
          <a:solidFill>
            <a:srgbClr val="00B050"/>
          </a:solidFill>
          <a:ln w="1905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Google Shape;195;p28"/>
          <p:cNvSpPr/>
          <p:nvPr/>
        </p:nvSpPr>
        <p:spPr>
          <a:xfrm rot="-203874">
            <a:off x="774925" y="2096107"/>
            <a:ext cx="4238393" cy="303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</a:t>
            </a:r>
            <a:r>
              <a:rPr lang="fr-FR" sz="32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Combien d’ouvriers de mon père ont du </a:t>
            </a:r>
            <a:r>
              <a:rPr lang="fr-FR" sz="3200" b="1" i="0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pain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en </a:t>
            </a:r>
            <a:r>
              <a:rPr lang="fr-FR" sz="3200" b="1" i="0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abondance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et moi, ici, je meurs  </a:t>
            </a:r>
            <a:b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de </a:t>
            </a:r>
            <a:r>
              <a:rPr lang="fr-FR" sz="3200" b="1" i="0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faim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! »</a:t>
            </a:r>
            <a:endParaRPr sz="3200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7" name="Google Shape;193;p28"/>
          <p:cNvSpPr/>
          <p:nvPr/>
        </p:nvSpPr>
        <p:spPr>
          <a:xfrm>
            <a:off x="1939329" y="237653"/>
            <a:ext cx="8280920" cy="5461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Alors il rentra en lui-même et se dit :</a:t>
            </a:r>
            <a:endParaRPr sz="3200" b="1" i="0" u="none" strike="noStrike" cap="non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201;p29"/>
          <p:cNvSpPr/>
          <p:nvPr/>
        </p:nvSpPr>
        <p:spPr>
          <a:xfrm>
            <a:off x="1985317" y="890796"/>
            <a:ext cx="7550569" cy="1757401"/>
          </a:xfrm>
          <a:prstGeom prst="cloudCallout">
            <a:avLst>
              <a:gd name="adj1" fmla="val 18509"/>
              <a:gd name="adj2" fmla="val 79351"/>
            </a:avLst>
          </a:prstGeom>
          <a:solidFill>
            <a:srgbClr val="00B050"/>
          </a:solidFill>
          <a:ln w="1905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Google Shape;202;p29"/>
          <p:cNvSpPr/>
          <p:nvPr/>
        </p:nvSpPr>
        <p:spPr>
          <a:xfrm rot="-203874">
            <a:off x="2166759" y="1258164"/>
            <a:ext cx="72008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 Je me </a:t>
            </a:r>
            <a:r>
              <a:rPr lang="fr-FR" sz="3200" b="1" i="0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lèverai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j’irai vers mon père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, et je lui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dirai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 : »</a:t>
            </a:r>
            <a:endParaRPr sz="3200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208;p30"/>
          <p:cNvSpPr/>
          <p:nvPr/>
        </p:nvSpPr>
        <p:spPr>
          <a:xfrm>
            <a:off x="5303733" y="485523"/>
            <a:ext cx="5253431" cy="5380887"/>
          </a:xfrm>
          <a:prstGeom prst="cloudCallout">
            <a:avLst>
              <a:gd name="adj1" fmla="val -65797"/>
              <a:gd name="adj2" fmla="val -3170"/>
            </a:avLst>
          </a:prstGeom>
          <a:solidFill>
            <a:srgbClr val="00B050"/>
          </a:solidFill>
          <a:ln w="1905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" name="Google Shape;209;p30"/>
          <p:cNvSpPr/>
          <p:nvPr/>
        </p:nvSpPr>
        <p:spPr>
          <a:xfrm rot="-298098">
            <a:off x="5723763" y="1070151"/>
            <a:ext cx="4529042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«Père, j’ai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péché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contre le ciel et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envers toi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 Je ne suis plus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digne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 d’être appelé </a:t>
            </a:r>
            <a:r>
              <a:rPr lang="fr-FR" sz="3200" b="1" i="0" u="none" strike="noStrike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ton fils</a:t>
            </a: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. Traite-moi comme l’un de tes </a:t>
            </a:r>
            <a:b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</a:br>
            <a:r>
              <a:rPr lang="fr-FR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orbel"/>
                <a:cs typeface="Corbel"/>
                <a:sym typeface="Corbel"/>
              </a:rPr>
              <a:t>ouvriers.»</a:t>
            </a:r>
            <a:endParaRPr sz="3200" b="1" i="0" u="none" strike="noStrike" cap="none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215;p31"/>
          <p:cNvSpPr/>
          <p:nvPr/>
        </p:nvSpPr>
        <p:spPr>
          <a:xfrm>
            <a:off x="1915577" y="237655"/>
            <a:ext cx="8352928" cy="667452"/>
          </a:xfrm>
          <a:prstGeom prst="rect">
            <a:avLst/>
          </a:prstGeom>
          <a:solidFill>
            <a:srgbClr val="66FFFF"/>
          </a:solidFill>
          <a:ln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0" u="none" strike="noStrike" cap="none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orbel"/>
                <a:cs typeface="Corbel"/>
                <a:sym typeface="Corbel"/>
              </a:rPr>
              <a:t> Il se leva et s’en alla vers son père.</a:t>
            </a:r>
            <a:endParaRPr sz="3600" b="1" i="0" u="none" strike="noStrike" cap="none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65</a:t>
            </a:fld>
            <a:endParaRPr lang="fr-FR" b="1" u="sng" dirty="0">
              <a:solidFill>
                <a:schemeClr val="tx1"/>
              </a:solidFill>
            </a:endParaRPr>
          </a:p>
        </p:txBody>
      </p:sp>
      <p:pic>
        <p:nvPicPr>
          <p:cNvPr id="6" name="Image 5" descr="S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18605"/>
            <a:ext cx="4876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1116280" y="4286992"/>
            <a:ext cx="10070275" cy="1077218"/>
          </a:xfrm>
          <a:prstGeom prst="rect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Arrêtons-nous là pour l’instant et répondons aux questions suivantes !</a:t>
            </a:r>
            <a:endParaRPr lang="fr-F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Google Shape;215;p31"/>
          <p:cNvSpPr/>
          <p:nvPr/>
        </p:nvSpPr>
        <p:spPr>
          <a:xfrm>
            <a:off x="344384" y="263093"/>
            <a:ext cx="11495315" cy="1310393"/>
          </a:xfrm>
          <a:prstGeom prst="rect">
            <a:avLst/>
          </a:prstGeom>
          <a:ln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Qui, parmi vous, a déjà entendu cette histoire ?</a:t>
            </a:r>
            <a:endParaRPr sz="4000" b="1" i="0" u="none" strike="noStrike" cap="none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orbel"/>
              <a:cs typeface="Corbel"/>
              <a:sym typeface="Corbe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388" y="3164952"/>
            <a:ext cx="1110342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 va-t-il se passer entre son père, son frère aîné et lui ?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69424" y="1983932"/>
            <a:ext cx="8585859" cy="76944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Essayons de deviner la suite…</a:t>
            </a:r>
            <a:endParaRPr lang="fr-FR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5840" y="5037507"/>
            <a:ext cx="1022267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 aurait-il d’autres réactions possibles du père ? 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frère 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Image 8" descr="Chutt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7172" y="399646"/>
            <a:ext cx="807524" cy="10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6905" y="295386"/>
            <a:ext cx="10070274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Nous allons maintenant v</a:t>
            </a:r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isionner un petit film pour voir la fin de cette histoire intéressante !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Bouton d'action : Fin 5">
            <a:hlinkClick r:id="rId2" action="ppaction://hlinkfile" highlightClick="1"/>
          </p:cNvPr>
          <p:cNvSpPr/>
          <p:nvPr/>
        </p:nvSpPr>
        <p:spPr>
          <a:xfrm>
            <a:off x="5427023" y="5047013"/>
            <a:ext cx="973777" cy="676893"/>
          </a:xfrm>
          <a:prstGeom prst="actionButtonEnd">
            <a:avLst/>
          </a:prstGeom>
          <a:solidFill>
            <a:srgbClr val="99FF6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9326" y="168625"/>
            <a:ext cx="3344185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Questions :</a:t>
            </a:r>
            <a:endParaRPr lang="fr-F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0655" y="1534426"/>
            <a:ext cx="1004652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Qu’est-ce qui vous étonne ?</a:t>
            </a:r>
          </a:p>
          <a:p>
            <a:pPr algn="just">
              <a:buFont typeface="Wingdings" pitchFamily="2" charset="2"/>
              <a:buChar char="q"/>
            </a:pP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Quelles différences y a-t-il entre la fin de votre histoire et la fin de la parabole de Jésus ?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1277" y="3244472"/>
            <a:ext cx="100702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Que dites-vous de l’attitude du père ? Du fils aîné ?</a:t>
            </a:r>
          </a:p>
          <a:p>
            <a:pPr algn="just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Dans cette parabole que Jésus raconte, de quel père parle-t-il ? Qui est ce Père ?</a:t>
            </a:r>
          </a:p>
          <a:p>
            <a:pPr algn="just">
              <a:spcAft>
                <a:spcPts val="1800"/>
              </a:spcAft>
              <a:buFont typeface="Wingdings" pitchFamily="2" charset="2"/>
              <a:buChar char="q"/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Que dit Jésus de l’amour du Père 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69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9186" y="746650"/>
            <a:ext cx="3269672" cy="4524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Dans cette parabole, Jésus </a:t>
            </a:r>
            <a:r>
              <a:rPr lang="fr-F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parle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Dieu, son Père. Dans le cœur du Père, 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y a une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pour </a:t>
            </a:r>
            <a:r>
              <a:rPr lang="fr-F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chacun</a:t>
            </a: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une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pour</a:t>
            </a:r>
            <a:r>
              <a:rPr lang="fr-F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sz="3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moi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502012495_univ_lsr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604" y="475012"/>
            <a:ext cx="4631378" cy="23156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adorabletrin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506" y="3126628"/>
            <a:ext cx="3992006" cy="2560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C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 descr="image-d-amour-coeu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8244" y="1270661"/>
            <a:ext cx="1607126" cy="120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7070" y="501272"/>
            <a:ext cx="45601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05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Arrivé à cet endroit, Jésus leva les yeux et lui dit : </a:t>
            </a:r>
            <a:r>
              <a:rPr lang="fr-FR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 Zachée, descends vite : aujourd’hui il faut que j’aille demeurer dans ta maison. »</a:t>
            </a:r>
          </a:p>
          <a:p>
            <a:pPr algn="r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06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Vite, il descendit et reçut Jésus avec joie.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ob_1d0a47_image-de-zache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5" y="543413"/>
            <a:ext cx="6782908" cy="5073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2536" y="263628"/>
            <a:ext cx="835327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 maintenant, dans mon cœur,</a:t>
            </a:r>
          </a:p>
          <a:p>
            <a:pPr algn="ctr"/>
            <a:r>
              <a:rPr lang="fr-F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 qui suis-je le plus proche ?</a:t>
            </a:r>
            <a:endParaRPr lang="fr-FR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Smiley-interrog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420" y="239177"/>
            <a:ext cx="1455448" cy="1625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736521" y="1961801"/>
            <a:ext cx="2821606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fils cadet ?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20956" y="1961798"/>
            <a:ext cx="2544286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fils aîné ?</a:t>
            </a:r>
            <a:endParaRPr lang="fr-FR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6652" y="1961799"/>
            <a:ext cx="1911101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 père ?</a:t>
            </a: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Image 9" descr="LE F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5" y="2632837"/>
            <a:ext cx="2276793" cy="235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FILS A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970" y="2651953"/>
            <a:ext cx="2025148" cy="238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 descr="LE PE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532" y="2656324"/>
            <a:ext cx="2562583" cy="2343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6086" y="960406"/>
            <a:ext cx="9114995" cy="4524315"/>
          </a:xfrm>
          <a:prstGeom prst="rect">
            <a:avLst/>
          </a:prstGeom>
          <a:solidFill>
            <a:srgbClr val="00B050"/>
          </a:solidFill>
          <a:ln>
            <a:solidFill>
              <a:srgbClr val="0000CC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Une bande dessinée</a:t>
            </a:r>
          </a:p>
          <a:p>
            <a:pPr algn="ctr"/>
            <a:r>
              <a:rPr lang="fr-FR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Pour mieux</a:t>
            </a:r>
          </a:p>
          <a:p>
            <a:pPr algn="ctr"/>
            <a:r>
              <a:rPr lang="fr-FR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Comprendre cette</a:t>
            </a:r>
          </a:p>
          <a:p>
            <a:pPr algn="ctr"/>
            <a:r>
              <a:rPr lang="fr-FR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parabole</a:t>
            </a:r>
            <a:endParaRPr lang="fr-FR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72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73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74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75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1088" y="960406"/>
            <a:ext cx="8969123" cy="31547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CC"/>
            </a:solidFill>
          </a:ln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19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Quizz !</a:t>
            </a:r>
            <a:endParaRPr lang="fr-FR" sz="199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6903" y="885286"/>
            <a:ext cx="107709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1-Il s’agit: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D’une histoire vraie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On ne peut pas savoir si cette histoire est vraie 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D’une histoire inventée par Jésus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D’une parabole (pour expliquer quelque chose)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617517" y="3408218"/>
            <a:ext cx="403761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615537" y="4118759"/>
            <a:ext cx="403761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4389" y="1864426"/>
            <a:ext cx="570016" cy="2624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9446" y="944663"/>
            <a:ext cx="71845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2-Son titre, c’est: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L’enfant prodige 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L’enfant prodigue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Le père miséricordieux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Le frère malheureux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2173184" y="3526971"/>
            <a:ext cx="285008" cy="2612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2171205" y="2753096"/>
            <a:ext cx="285008" cy="2612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030681" y="1852551"/>
            <a:ext cx="463137" cy="2731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79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0656" y="719032"/>
            <a:ext cx="107590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3-Le fils part de chez son père: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Parce qu’il en a assez de travailler aux champs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Parce qu’il veut vivre sa vie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Parce qu’il ne veut plus obéir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Parce que son père ne l’aime plus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688768" y="2481943"/>
            <a:ext cx="344384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53143" y="1686296"/>
            <a:ext cx="510639" cy="2660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550" y="540903"/>
            <a:ext cx="48253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07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Voyant cela, tous récriminaient : </a:t>
            </a:r>
            <a:r>
              <a:rPr lang="fr-F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 Il est allé loger chez un homme qui est un pécheur. »</a:t>
            </a:r>
          </a:p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08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Zachée, debout, s’adressa au Seigneur : </a:t>
            </a:r>
            <a:r>
              <a:rPr lang="fr-FR" sz="2800" b="1" dirty="0" smtClean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 Voici, Seigneur : je fais don aux pauvres de la moitié de mes biens, et si j’ai fait du tort à quelqu’un, je vais lui rendre quatre fois plus. »</a:t>
            </a:r>
            <a:endParaRPr lang="fr-FR" sz="2800" b="1" dirty="0">
              <a:ln>
                <a:solidFill>
                  <a:srgbClr val="FFFF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ob_8d49c4_image-de-zachee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392" y="768245"/>
            <a:ext cx="6666016" cy="508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1283" y="770538"/>
            <a:ext cx="10379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4-Il demande à son père: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De lui donner des conseils pour bien vivre sa vie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De lui témoigner son amour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De lui donner de l’argent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De faire une fête ensemble avant de se quitter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95647" y="3301340"/>
            <a:ext cx="273133" cy="2731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76894" y="1721922"/>
            <a:ext cx="581890" cy="262444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9413" y="837785"/>
            <a:ext cx="100465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5-Ce fils s’en alla: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Pas trop loin pour revenir de temps en temps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Loin pour être sûr d’être tranquille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Loin mais en donnant des nouvelles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Loin et seul: plus besoin de papa !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092530" y="2648198"/>
            <a:ext cx="296883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1102426" y="4118759"/>
            <a:ext cx="296883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38151" y="1769423"/>
            <a:ext cx="498763" cy="26600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1091" y="913042"/>
            <a:ext cx="99673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6-Avec son argent: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Il fit des économies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Il fit bien attention à cet argent durement gagné par son père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Il en garda une partie en souvenir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Il dépensa tout sans penser à son père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436913" y="4892634"/>
            <a:ext cx="320633" cy="2731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151907" y="1935678"/>
            <a:ext cx="641267" cy="331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2336" y="909037"/>
            <a:ext cx="100267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7-La famine qui survient ensuite peut représenter: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La faim de nourriture matérielle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La faim d’amour, de vraie vie, de bonheur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La faim de réconciliation avec son père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La faim de vivre dans le luxe et la vie facile 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318161" y="4096988"/>
            <a:ext cx="296883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1280556" y="1921825"/>
            <a:ext cx="296883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1292432" y="2598718"/>
            <a:ext cx="296883" cy="2612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175657" y="1769423"/>
            <a:ext cx="510639" cy="2612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4410" y="865540"/>
            <a:ext cx="10058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8-Ce garçon a de gros soucis. Pour manger il doit garder les cochons. Quel est son réflexe ?</a:t>
            </a:r>
          </a:p>
          <a:p>
            <a:pPr>
              <a:lnSpc>
                <a:spcPct val="150000"/>
              </a:lnSpc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«Je suis fichu. Je finirai ma vie en gardant des cochons»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Il réfléchit et pense à son père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Il songe a finir en brigand (plus rentable !)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Il fait un «examen de conscience»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95647" y="5581403"/>
            <a:ext cx="249382" cy="225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69917" y="4154383"/>
            <a:ext cx="249382" cy="2256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53144" y="2624447"/>
            <a:ext cx="463137" cy="32657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0036" y="556782"/>
            <a:ext cx="10200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9-En effet en gardant les cochons il pense à retourner chez son père: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Pour qu’il l’accueille en vrai roi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Pour devenir comme l’un de ses serviteurs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Pour demander pardon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Pour se faire chouchouter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950026" y="3811979"/>
            <a:ext cx="308758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959922" y="3073730"/>
            <a:ext cx="308758" cy="285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55023" y="2303813"/>
            <a:ext cx="498764" cy="255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659" y="944664"/>
            <a:ext cx="100465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10-En le voyant revenir son père se dit: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Comme il est sale et maigre ! Quelle honte !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Tiens, un revenant… Qu’est-ce qu’il me veut ?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Fabuleux ! Et il court vers son fils 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Mon fils est ressuscité ! Quel bonheur !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819397" y="3515096"/>
            <a:ext cx="24938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817418" y="4213761"/>
            <a:ext cx="249382" cy="2493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76894" y="1959429"/>
            <a:ext cx="510638" cy="26600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781" y="616159"/>
            <a:ext cx="103790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11- Le père représente symboliquement Dieu, bien sûr ! Et on apprend ici de lui: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Qu’il est là quand tout va mal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Qu’il «court» vers nous quand on revient à lui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Qu’il nous juge en fonction de nos fautes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Qu’il aime chacun d’entre nous plus que tout !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24395" y="2458193"/>
            <a:ext cx="296883" cy="2731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34290" y="4593772"/>
            <a:ext cx="296883" cy="2731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720436" y="3166754"/>
            <a:ext cx="296883" cy="2731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05642" y="2268187"/>
            <a:ext cx="510639" cy="26481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031" y="445899"/>
            <a:ext cx="103552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12-Quand il a embrassé son fils, le père décide : </a:t>
            </a:r>
            <a:b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De lui permettre de travailler comme serviteur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De l’habiller des plus beaux habits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D’organiser une très grande fête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De lui demander de tout lui rembourser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48145" y="2256312"/>
            <a:ext cx="285008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34290" y="2978727"/>
            <a:ext cx="285008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5018" y="1460665"/>
            <a:ext cx="486888" cy="252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89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031" y="319275"/>
            <a:ext cx="104859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13-Quant au fils aîné: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Il est si heureux de voir revenir son frère adoré 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Il ne trouve aucun intérêt à ce retour: de toutes façons, il ne s’entend pas avec lui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Il est jaloux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Il en veut à son père et se met en colère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24395" y="4298867"/>
            <a:ext cx="320634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22416" y="5021283"/>
            <a:ext cx="320634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05642" y="1282535"/>
            <a:ext cx="558140" cy="4132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86254" y="279646"/>
            <a:ext cx="408907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08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Zachée, debout, s’adressa au Seigneur : </a:t>
            </a:r>
            <a:r>
              <a:rPr lang="fr-FR" sz="3200" b="1" dirty="0" smtClean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 Voici, Seigneur : je fais don aux pauvres de la moitié de mes biens, et si j’ai fait du tort à quelqu’un, je vais lui rendre quatre fois plus. »</a:t>
            </a:r>
            <a:endParaRPr lang="fr-FR" sz="3200" b="1" dirty="0">
              <a:ln>
                <a:solidFill>
                  <a:srgbClr val="FFFF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Image 6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5" y="855024"/>
            <a:ext cx="7505203" cy="4809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90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1906" y="529027"/>
            <a:ext cx="10497788" cy="370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14-Que pense et dit le père au fils aîné: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Tu n’avais qu’à me demander des sous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Tout ce qui est à moi est à toi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Ton frère était mort et est ressuscité 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Allez, toi aussi je t’aime beaucoup bien sûr 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36270" y="2315689"/>
            <a:ext cx="308759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34291" y="3038105"/>
            <a:ext cx="308759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00644" y="1579418"/>
            <a:ext cx="427512" cy="25531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91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5657" y="560925"/>
            <a:ext cx="104265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15-Que nous apprend cette histoire ? 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Que Dieu nous aime malgré nos méchancetés 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Qu’il ne faut pas hésiter à lui demander son aide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Qu’il n’aime que ceux qui ont des problèmes 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Qu’il est important de se reprocher longtemps nos fautes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e) Qu’il vaut mieux courir lui demander pardon 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f) Qu’il est sévère et ne pardonne pas </a:t>
            </a:r>
          </a:p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g) Qu’il est injuste 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h) Qu’il est juste mais différent de nous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i) Qu’il ne nous attend pas si on l’oublie </a:t>
            </a:r>
            <a:b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j) Qu’il nous attend toujours même quand on lui tourne le dos 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00644" y="1116280"/>
            <a:ext cx="356260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686789" y="1553688"/>
            <a:ext cx="356260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698665" y="3275610"/>
            <a:ext cx="356260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686789" y="5377543"/>
            <a:ext cx="356260" cy="3087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70016" y="1080655"/>
            <a:ext cx="534389" cy="4702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92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532" y="540903"/>
            <a:ext cx="104146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16-Et toi, qu’as-tu appris de Dieu dans cette histoire? 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a) Qu’il est là quand tout va mal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b) Qu’il «court» vers nous quand on revient à lui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c) Qu’il nous juge en fonction de nos fautes </a:t>
            </a:r>
            <a:b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d) Qu’il aime chacun d’entre nous plus que tout au monde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712519" y="1531916"/>
            <a:ext cx="320634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734290" y="2242457"/>
            <a:ext cx="320634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722415" y="3714997"/>
            <a:ext cx="320634" cy="296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58140" y="1413164"/>
            <a:ext cx="558141" cy="2648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93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4442" y="4808010"/>
            <a:ext cx="725582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Samedi 23 Mars 2019</a:t>
            </a:r>
            <a:endParaRPr lang="fr-FR" sz="4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660" y="176633"/>
            <a:ext cx="1060040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oper Black" pitchFamily="18" charset="0"/>
              </a:rPr>
              <a:t>Catéchèse sainte Maria GORETTI</a:t>
            </a:r>
            <a:endParaRPr lang="fr-FR" sz="48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6" name="Image 5" descr="goretti-santa-maria.b.megf.mierc.-13-de-julio-de-2011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003" y="1396416"/>
            <a:ext cx="2805420" cy="3065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94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1722" y="212260"/>
            <a:ext cx="5505032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Texte à Trous !</a:t>
            </a:r>
            <a:endParaRPr lang="fr-FR" sz="5400" b="1" cap="none" spc="0" dirty="0">
              <a:ln w="1905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Image 5" descr="fifi2011 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82" y="1601300"/>
            <a:ext cx="6190879" cy="412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95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3242" y="1781299"/>
            <a:ext cx="866898" cy="391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130140" y="2446317"/>
            <a:ext cx="1163782" cy="4037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95751" y="3728852"/>
            <a:ext cx="1757548" cy="4393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572000" y="4714504"/>
            <a:ext cx="1983179" cy="3800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55075" y="6341423"/>
            <a:ext cx="1472541" cy="36813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96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20842" y="332508"/>
            <a:ext cx="1781298" cy="380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995055" y="2434442"/>
            <a:ext cx="855023" cy="3087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607626" y="2719449"/>
            <a:ext cx="902525" cy="3681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707574" y="4405745"/>
            <a:ext cx="807522" cy="3325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346369" y="5011387"/>
            <a:ext cx="771896" cy="34438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973288" y="6151418"/>
            <a:ext cx="961902" cy="33250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97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3257" y="2470067"/>
            <a:ext cx="1591293" cy="296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99562" y="3669475"/>
            <a:ext cx="1484416" cy="3562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673933" y="4750129"/>
            <a:ext cx="1900052" cy="2731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31376" y="4999512"/>
            <a:ext cx="1353787" cy="2493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320145" y="5818909"/>
            <a:ext cx="1294410" cy="2612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9559637" y="6092042"/>
            <a:ext cx="558140" cy="2968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528956" y="6382988"/>
            <a:ext cx="2280063" cy="2850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98</a:t>
            </a:fld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5682" y="2398815"/>
            <a:ext cx="1163783" cy="403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446315" y="4286991"/>
            <a:ext cx="950028" cy="4156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075709" y="5177642"/>
            <a:ext cx="748146" cy="3800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505694" y="5581404"/>
            <a:ext cx="1757548" cy="3206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98763" y="5902037"/>
            <a:ext cx="1068780" cy="4037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835730" y="6246422"/>
            <a:ext cx="2291937" cy="4156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403600" y="6377801"/>
            <a:ext cx="58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Catéchèse Paroisse saint Etienne / chapelle sainte Maria GORETTI / 2019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DC75-D2AA-4D40-B6A4-6D13718F21F2}" type="slidenum">
              <a:rPr lang="fr-FR" b="1" u="sng" smtClean="0">
                <a:solidFill>
                  <a:schemeClr val="tx1"/>
                </a:solidFill>
              </a:rPr>
              <a:pPr/>
              <a:t>99</a:t>
            </a:fld>
            <a:endParaRPr lang="fr-FR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80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4498</TotalTime>
  <Words>3525</Words>
  <Application>Microsoft Office PowerPoint</Application>
  <PresentationFormat>Personnalisé</PresentationFormat>
  <Paragraphs>467</Paragraphs>
  <Slides>114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114</vt:i4>
      </vt:variant>
    </vt:vector>
  </HeadingPairs>
  <TitlesOfParts>
    <vt:vector size="1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Teiva TEAI</dc:creator>
  <cp:lastModifiedBy>Léopold</cp:lastModifiedBy>
  <cp:revision>687</cp:revision>
  <dcterms:created xsi:type="dcterms:W3CDTF">2018-04-16T02:00:34Z</dcterms:created>
  <dcterms:modified xsi:type="dcterms:W3CDTF">2019-07-03T18:54:35Z</dcterms:modified>
</cp:coreProperties>
</file>